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9" r:id="rId2"/>
    <p:sldId id="264" r:id="rId3"/>
    <p:sldId id="265" r:id="rId4"/>
    <p:sldId id="258" r:id="rId5"/>
    <p:sldId id="262" r:id="rId6"/>
    <p:sldId id="266" r:id="rId7"/>
    <p:sldId id="257" r:id="rId8"/>
    <p:sldId id="268" r:id="rId9"/>
    <p:sldId id="290" r:id="rId10"/>
    <p:sldId id="269" r:id="rId11"/>
    <p:sldId id="277" r:id="rId12"/>
    <p:sldId id="291" r:id="rId13"/>
    <p:sldId id="271" r:id="rId14"/>
    <p:sldId id="275" r:id="rId15"/>
    <p:sldId id="276" r:id="rId16"/>
    <p:sldId id="272" r:id="rId17"/>
    <p:sldId id="273" r:id="rId18"/>
    <p:sldId id="274" r:id="rId19"/>
    <p:sldId id="279" r:id="rId20"/>
    <p:sldId id="280" r:id="rId21"/>
    <p:sldId id="281" r:id="rId22"/>
    <p:sldId id="282" r:id="rId23"/>
    <p:sldId id="285" r:id="rId24"/>
    <p:sldId id="286" r:id="rId25"/>
    <p:sldId id="287" r:id="rId26"/>
    <p:sldId id="284" r:id="rId27"/>
    <p:sldId id="288" r:id="rId28"/>
    <p:sldId id="261" r:id="rId29"/>
    <p:sldId id="259"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03" d="100"/>
          <a:sy n="103" d="100"/>
        </p:scale>
        <p:origin x="96"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16E13-78F9-49EA-910C-C7CBCDF86DB6}" type="datetimeFigureOut">
              <a:rPr lang="en-US" smtClean="0"/>
              <a:t>3/6/2013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E503D-0043-41CD-AA01-CF3906B17B1F}" type="slidenum">
              <a:rPr lang="en-US" smtClean="0"/>
              <a:t>‹#›</a:t>
            </a:fld>
            <a:endParaRPr lang="en-US"/>
          </a:p>
        </p:txBody>
      </p:sp>
    </p:spTree>
    <p:extLst>
      <p:ext uri="{BB962C8B-B14F-4D97-AF65-F5344CB8AC3E}">
        <p14:creationId xmlns:p14="http://schemas.microsoft.com/office/powerpoint/2010/main" val="190142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Background knowledge   </a:t>
            </a:r>
            <a:r>
              <a:rPr lang="en-US" altLang="zh-CN" sz="1200" kern="1200" baseline="0" dirty="0" err="1" smtClean="0">
                <a:solidFill>
                  <a:schemeClr val="tx1"/>
                </a:solidFill>
                <a:latin typeface="+mn-lt"/>
                <a:ea typeface="+mn-ea"/>
                <a:cs typeface="+mn-cs"/>
              </a:rPr>
              <a:t>usage.We</a:t>
            </a:r>
            <a:r>
              <a:rPr lang="en-US" altLang="zh-CN" sz="1200" kern="1200" baseline="0" dirty="0" smtClean="0">
                <a:solidFill>
                  <a:schemeClr val="tx1"/>
                </a:solidFill>
                <a:latin typeface="+mn-lt"/>
                <a:ea typeface="+mn-ea"/>
                <a:cs typeface="+mn-cs"/>
              </a:rPr>
              <a:t> remove protein elements that hinder structural problem solving, and highlight energetically frustrated areas of the protein where the player can probably improve the structure</a:t>
            </a:r>
            <a:endParaRPr lang="zh-CN" altLang="en-US" dirty="0"/>
          </a:p>
        </p:txBody>
      </p:sp>
      <p:sp>
        <p:nvSpPr>
          <p:cNvPr id="4" name="灯片编号占位符 3"/>
          <p:cNvSpPr>
            <a:spLocks noGrp="1"/>
          </p:cNvSpPr>
          <p:nvPr>
            <p:ph type="sldNum" sz="quarter" idx="10"/>
          </p:nvPr>
        </p:nvSpPr>
        <p:spPr/>
        <p:txBody>
          <a:bodyPr/>
          <a:lstStyle/>
          <a:p>
            <a:fld id="{CB4CF229-2AFE-4B4D-A390-34B4376C5B81}" type="slidenum">
              <a:rPr lang="zh-CN" altLang="en-US" smtClean="0"/>
              <a:t>16</a:t>
            </a:fld>
            <a:endParaRPr lang="zh-CN" altLang="en-US"/>
          </a:p>
        </p:txBody>
      </p:sp>
    </p:spTree>
    <p:extLst>
      <p:ext uri="{BB962C8B-B14F-4D97-AF65-F5344CB8AC3E}">
        <p14:creationId xmlns:p14="http://schemas.microsoft.com/office/powerpoint/2010/main" val="17747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The red starting puzzle had a register shift and the top-scoring green </a:t>
            </a:r>
            <a:r>
              <a:rPr lang="en-US" altLang="zh-CN" sz="1200" kern="1200" baseline="0" dirty="0" err="1" smtClean="0">
                <a:solidFill>
                  <a:schemeClr val="tx1"/>
                </a:solidFill>
                <a:latin typeface="+mn-lt"/>
                <a:ea typeface="+mn-ea"/>
                <a:cs typeface="+mn-cs"/>
              </a:rPr>
              <a:t>Foldit</a:t>
            </a:r>
            <a:r>
              <a:rPr lang="en-US" altLang="zh-CN" sz="1200" kern="1200" baseline="0" dirty="0" smtClean="0">
                <a:solidFill>
                  <a:schemeClr val="tx1"/>
                </a:solidFill>
                <a:latin typeface="+mn-lt"/>
                <a:ea typeface="+mn-ea"/>
                <a:cs typeface="+mn-cs"/>
              </a:rPr>
              <a:t> prediction correctly flips and slides the beta-strand. b, On the same structure as above, </a:t>
            </a:r>
            <a:r>
              <a:rPr lang="en-US" altLang="zh-CN" sz="1200" kern="1200" baseline="0" dirty="0" err="1" smtClean="0">
                <a:solidFill>
                  <a:schemeClr val="tx1"/>
                </a:solidFill>
                <a:latin typeface="+mn-lt"/>
                <a:ea typeface="+mn-ea"/>
                <a:cs typeface="+mn-cs"/>
              </a:rPr>
              <a:t>Foldit</a:t>
            </a:r>
            <a:r>
              <a:rPr lang="en-US" altLang="zh-CN" sz="1200" kern="1200" baseline="0" dirty="0" smtClean="0">
                <a:solidFill>
                  <a:schemeClr val="tx1"/>
                </a:solidFill>
                <a:latin typeface="+mn-lt"/>
                <a:ea typeface="+mn-ea"/>
                <a:cs typeface="+mn-cs"/>
              </a:rPr>
              <a:t> players correctly buried an exposed </a:t>
            </a:r>
            <a:r>
              <a:rPr lang="en-US" altLang="zh-CN" sz="1200" kern="1200" baseline="0" dirty="0" err="1" smtClean="0">
                <a:solidFill>
                  <a:schemeClr val="tx1"/>
                </a:solidFill>
                <a:latin typeface="+mn-lt"/>
                <a:ea typeface="+mn-ea"/>
                <a:cs typeface="+mn-cs"/>
              </a:rPr>
              <a:t>isoleucine</a:t>
            </a:r>
            <a:r>
              <a:rPr lang="en-US" altLang="zh-CN" sz="1200" kern="1200" baseline="0" dirty="0" smtClean="0">
                <a:solidFill>
                  <a:schemeClr val="tx1"/>
                </a:solidFill>
                <a:latin typeface="+mn-lt"/>
                <a:ea typeface="+mn-ea"/>
                <a:cs typeface="+mn-cs"/>
              </a:rPr>
              <a:t> residue in the loop on the bottom right by </a:t>
            </a:r>
            <a:r>
              <a:rPr lang="en-US" altLang="zh-CN" sz="1200" kern="1200" baseline="0" dirty="0" err="1" smtClean="0">
                <a:solidFill>
                  <a:schemeClr val="tx1"/>
                </a:solidFill>
                <a:latin typeface="+mn-lt"/>
                <a:ea typeface="+mn-ea"/>
                <a:cs typeface="+mn-cs"/>
              </a:rPr>
              <a:t>remodelling</a:t>
            </a:r>
            <a:r>
              <a:rPr lang="en-US" altLang="zh-CN" sz="1200" kern="1200" baseline="0" dirty="0" smtClean="0">
                <a:solidFill>
                  <a:schemeClr val="tx1"/>
                </a:solidFill>
                <a:latin typeface="+mn-lt"/>
                <a:ea typeface="+mn-ea"/>
                <a:cs typeface="+mn-cs"/>
              </a:rPr>
              <a:t> the loop backbone. c, The top-scoring </a:t>
            </a:r>
            <a:r>
              <a:rPr lang="en-US" altLang="zh-CN" sz="1200" kern="1200" baseline="0" dirty="0" err="1" smtClean="0">
                <a:solidFill>
                  <a:schemeClr val="tx1"/>
                </a:solidFill>
                <a:latin typeface="+mn-lt"/>
                <a:ea typeface="+mn-ea"/>
                <a:cs typeface="+mn-cs"/>
              </a:rPr>
              <a:t>Foldit</a:t>
            </a:r>
            <a:r>
              <a:rPr lang="en-US" altLang="zh-CN" sz="1200" kern="1200" baseline="0" dirty="0" smtClean="0">
                <a:solidFill>
                  <a:schemeClr val="tx1"/>
                </a:solidFill>
                <a:latin typeface="+mn-lt"/>
                <a:ea typeface="+mn-ea"/>
                <a:cs typeface="+mn-cs"/>
              </a:rPr>
              <a:t> prediction correctly rotated an entire helix that was</a:t>
            </a:r>
          </a:p>
          <a:p>
            <a:r>
              <a:rPr lang="en-US" altLang="zh-CN" sz="1200" kern="1200" baseline="0" dirty="0" smtClean="0">
                <a:solidFill>
                  <a:schemeClr val="tx1"/>
                </a:solidFill>
                <a:latin typeface="+mn-lt"/>
                <a:ea typeface="+mn-ea"/>
                <a:cs typeface="+mn-cs"/>
              </a:rPr>
              <a:t>misplaced in the starting puzzle. d, The starting puzzle had an exposed </a:t>
            </a:r>
            <a:r>
              <a:rPr lang="en-US" altLang="zh-CN" sz="1200" kern="1200" baseline="0" dirty="0" err="1" smtClean="0">
                <a:solidFill>
                  <a:schemeClr val="tx1"/>
                </a:solidFill>
                <a:latin typeface="+mn-lt"/>
                <a:ea typeface="+mn-ea"/>
                <a:cs typeface="+mn-cs"/>
              </a:rPr>
              <a:t>isoleucine</a:t>
            </a:r>
            <a:r>
              <a:rPr lang="en-US" altLang="zh-CN" sz="1200" kern="1200" baseline="0" dirty="0" smtClean="0">
                <a:solidFill>
                  <a:schemeClr val="tx1"/>
                </a:solidFill>
                <a:latin typeface="+mn-lt"/>
                <a:ea typeface="+mn-ea"/>
                <a:cs typeface="+mn-cs"/>
              </a:rPr>
              <a:t> and phenylalanine on the top, as well as an exposed </a:t>
            </a:r>
            <a:r>
              <a:rPr lang="en-US" altLang="zh-CN" sz="1200" kern="1200" baseline="0" dirty="0" err="1" smtClean="0">
                <a:solidFill>
                  <a:schemeClr val="tx1"/>
                </a:solidFill>
                <a:latin typeface="+mn-lt"/>
                <a:ea typeface="+mn-ea"/>
                <a:cs typeface="+mn-cs"/>
              </a:rPr>
              <a:t>valine</a:t>
            </a:r>
            <a:r>
              <a:rPr lang="en-US" altLang="zh-CN" sz="1200" kern="1200" baseline="0" dirty="0" smtClean="0">
                <a:solidFill>
                  <a:schemeClr val="tx1"/>
                </a:solidFill>
                <a:latin typeface="+mn-lt"/>
                <a:ea typeface="+mn-ea"/>
                <a:cs typeface="+mn-cs"/>
              </a:rPr>
              <a:t> on the bottom left. The top-scoring </a:t>
            </a:r>
            <a:r>
              <a:rPr lang="en-US" altLang="zh-CN" sz="1200" kern="1200" baseline="0" dirty="0" err="1" smtClean="0">
                <a:solidFill>
                  <a:schemeClr val="tx1"/>
                </a:solidFill>
                <a:latin typeface="+mn-lt"/>
                <a:ea typeface="+mn-ea"/>
                <a:cs typeface="+mn-cs"/>
              </a:rPr>
              <a:t>Foldit</a:t>
            </a:r>
            <a:r>
              <a:rPr lang="en-US" altLang="zh-CN" sz="1200" kern="1200" baseline="0" dirty="0" smtClean="0">
                <a:solidFill>
                  <a:schemeClr val="tx1"/>
                </a:solidFill>
                <a:latin typeface="+mn-lt"/>
                <a:ea typeface="+mn-ea"/>
                <a:cs typeface="+mn-cs"/>
              </a:rPr>
              <a:t> prediction was able to correctly bury</a:t>
            </a:r>
          </a:p>
          <a:p>
            <a:r>
              <a:rPr lang="en-US" altLang="zh-CN" sz="1200" kern="1200" baseline="0" dirty="0" smtClean="0">
                <a:solidFill>
                  <a:schemeClr val="tx1"/>
                </a:solidFill>
                <a:latin typeface="+mn-lt"/>
                <a:ea typeface="+mn-ea"/>
                <a:cs typeface="+mn-cs"/>
              </a:rPr>
              <a:t>these exposed hydrophobic residues</a:t>
            </a:r>
            <a:endParaRPr lang="zh-CN" altLang="en-US" dirty="0"/>
          </a:p>
        </p:txBody>
      </p:sp>
      <p:sp>
        <p:nvSpPr>
          <p:cNvPr id="4" name="灯片编号占位符 3"/>
          <p:cNvSpPr>
            <a:spLocks noGrp="1"/>
          </p:cNvSpPr>
          <p:nvPr>
            <p:ph type="sldNum" sz="quarter" idx="10"/>
          </p:nvPr>
        </p:nvSpPr>
        <p:spPr/>
        <p:txBody>
          <a:bodyPr/>
          <a:lstStyle/>
          <a:p>
            <a:fld id="{CB4CF229-2AFE-4B4D-A390-34B4376C5B81}" type="slidenum">
              <a:rPr lang="zh-CN" altLang="en-US" smtClean="0"/>
              <a:t>17</a:t>
            </a:fld>
            <a:endParaRPr lang="zh-CN" altLang="en-US"/>
          </a:p>
        </p:txBody>
      </p:sp>
    </p:spTree>
    <p:extLst>
      <p:ext uri="{BB962C8B-B14F-4D97-AF65-F5344CB8AC3E}">
        <p14:creationId xmlns:p14="http://schemas.microsoft.com/office/powerpoint/2010/main" val="54756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jknekjrnfe</a:t>
            </a:r>
            <a:endParaRPr lang="en-US" dirty="0"/>
          </a:p>
        </p:txBody>
      </p:sp>
      <p:sp>
        <p:nvSpPr>
          <p:cNvPr id="4" name="Slide Number Placeholder 3"/>
          <p:cNvSpPr>
            <a:spLocks noGrp="1"/>
          </p:cNvSpPr>
          <p:nvPr>
            <p:ph type="sldNum" sz="quarter" idx="10"/>
          </p:nvPr>
        </p:nvSpPr>
        <p:spPr/>
        <p:txBody>
          <a:bodyPr/>
          <a:lstStyle/>
          <a:p>
            <a:fld id="{585A8297-9360-9C46-ABE4-7CA38DF2E55F}" type="slidenum">
              <a:rPr lang="en-US" smtClean="0"/>
              <a:t>22</a:t>
            </a:fld>
            <a:endParaRPr lang="en-US"/>
          </a:p>
        </p:txBody>
      </p:sp>
    </p:spTree>
    <p:extLst>
      <p:ext uri="{BB962C8B-B14F-4D97-AF65-F5344CB8AC3E}">
        <p14:creationId xmlns:p14="http://schemas.microsoft.com/office/powerpoint/2010/main" val="408085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40BB12-5ACE-443D-9908-8573169CCD1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299356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0BB12-5ACE-443D-9908-8573169CCD1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25011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0BB12-5ACE-443D-9908-8573169CCD1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80355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0BB12-5ACE-443D-9908-8573169CCD1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128426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0BB12-5ACE-443D-9908-8573169CCD1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276147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40BB12-5ACE-443D-9908-8573169CCD18}"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177833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0BB12-5ACE-443D-9908-8573169CCD18}" type="datetimeFigureOut">
              <a:rPr lang="en-US" smtClean="0"/>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205366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0BB12-5ACE-443D-9908-8573169CCD18}" type="datetimeFigureOut">
              <a:rPr lang="en-US" smtClean="0"/>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382819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0BB12-5ACE-443D-9908-8573169CCD18}" type="datetimeFigureOut">
              <a:rPr lang="en-US" smtClean="0"/>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255996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0BB12-5ACE-443D-9908-8573169CCD18}"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70975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0BB12-5ACE-443D-9908-8573169CCD18}"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D732D-5956-4672-A9ED-5D49E86BFF96}" type="slidenum">
              <a:rPr lang="en-US" smtClean="0"/>
              <a:t>‹#›</a:t>
            </a:fld>
            <a:endParaRPr lang="en-US"/>
          </a:p>
        </p:txBody>
      </p:sp>
    </p:spTree>
    <p:extLst>
      <p:ext uri="{BB962C8B-B14F-4D97-AF65-F5344CB8AC3E}">
        <p14:creationId xmlns:p14="http://schemas.microsoft.com/office/powerpoint/2010/main" val="346779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0BB12-5ACE-443D-9908-8573169CCD18}" type="datetimeFigureOut">
              <a:rPr lang="en-US" smtClean="0"/>
              <a:t>3/6/2013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D732D-5956-4672-A9ED-5D49E86BFF96}" type="slidenum">
              <a:rPr lang="en-US" smtClean="0"/>
              <a:t>‹#›</a:t>
            </a:fld>
            <a:endParaRPr lang="en-US"/>
          </a:p>
        </p:txBody>
      </p:sp>
    </p:spTree>
    <p:extLst>
      <p:ext uri="{BB962C8B-B14F-4D97-AF65-F5344CB8AC3E}">
        <p14:creationId xmlns:p14="http://schemas.microsoft.com/office/powerpoint/2010/main" val="91351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GzATbET3g5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zerorobotics.org/web/zero-robotics/home-public"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cbi.nlm.nih.gov/pubmed/232043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cmu.edu/~biglou/ESP.pdf" TargetMode="External"/><Relationship Id="rId2" Type="http://schemas.openxmlformats.org/officeDocument/2006/relationships/hyperlink" Target="http://www.ted.com/talks/luis_von_ahn_massive_scale_online_collaboration.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eeexplore.ieee.org/xpl/login.jsp?tp=&amp;arnumber=6331531&amp;url=http://ieeexplore.ieee.org/xpls/abs_all.jsp?arnumber=6331531" TargetMode="External"/><Relationship Id="rId2" Type="http://schemas.openxmlformats.org/officeDocument/2006/relationships/hyperlink" Target="http://www-vizwiz.cs.rochester.edu/pubs/pdfs/crowdar_ubicomp.pdf" TargetMode="External"/><Relationship Id="rId1" Type="http://schemas.openxmlformats.org/officeDocument/2006/relationships/slideLayout" Target="../slideLayouts/slideLayout2.xml"/><Relationship Id="rId4" Type="http://schemas.openxmlformats.org/officeDocument/2006/relationships/hyperlink" Target="http://ieeexplore.ieee.org/xpl/articleDetails.jsp?reload=true&amp;arnumber=6354760&amp;contentType=Conference+Publication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Human Computation / </a:t>
            </a:r>
            <a:r>
              <a:rPr lang="en-US" dirty="0" err="1" smtClean="0"/>
              <a:t>Foldit</a:t>
            </a:r>
            <a:endParaRPr lang="en-US" dirty="0"/>
          </a:p>
        </p:txBody>
      </p:sp>
      <p:sp>
        <p:nvSpPr>
          <p:cNvPr id="3" name="Subtitle 2"/>
          <p:cNvSpPr>
            <a:spLocks noGrp="1"/>
          </p:cNvSpPr>
          <p:nvPr>
            <p:ph type="subTitle" idx="1"/>
          </p:nvPr>
        </p:nvSpPr>
        <p:spPr>
          <a:xfrm>
            <a:off x="3599934" y="3602038"/>
            <a:ext cx="7068065" cy="2106784"/>
          </a:xfrm>
        </p:spPr>
        <p:txBody>
          <a:bodyPr>
            <a:noAutofit/>
          </a:bodyPr>
          <a:lstStyle/>
          <a:p>
            <a:pPr algn="l"/>
            <a:r>
              <a:rPr lang="en-US" sz="2800" dirty="0" smtClean="0"/>
              <a:t>Presented by:</a:t>
            </a:r>
          </a:p>
          <a:p>
            <a:pPr marL="800100" lvl="1" indent="-342900" algn="l">
              <a:buFont typeface="Arial" panose="020B0604020202020204" pitchFamily="34" charset="0"/>
              <a:buChar char="•"/>
            </a:pPr>
            <a:r>
              <a:rPr lang="en-US" sz="2800" dirty="0" err="1" smtClean="0"/>
              <a:t>Jiwei</a:t>
            </a:r>
            <a:r>
              <a:rPr lang="en-US" sz="2800" dirty="0" smtClean="0"/>
              <a:t> Li</a:t>
            </a:r>
          </a:p>
          <a:p>
            <a:pPr marL="800100" lvl="1" indent="-342900" algn="l">
              <a:buFont typeface="Arial" panose="020B0604020202020204" pitchFamily="34" charset="0"/>
              <a:buChar char="•"/>
            </a:pPr>
            <a:r>
              <a:rPr lang="en-US" sz="2800" dirty="0" err="1" smtClean="0"/>
              <a:t>Ratish</a:t>
            </a:r>
            <a:r>
              <a:rPr lang="en-US" sz="2800" dirty="0"/>
              <a:t> Malhotra</a:t>
            </a:r>
            <a:endParaRPr lang="en-US" sz="2800" dirty="0" smtClean="0"/>
          </a:p>
          <a:p>
            <a:pPr marL="800100" lvl="1" indent="-342900" algn="l">
              <a:buFont typeface="Arial" panose="020B0604020202020204" pitchFamily="34" charset="0"/>
              <a:buChar char="•"/>
            </a:pPr>
            <a:r>
              <a:rPr lang="en-US" sz="2800" dirty="0" smtClean="0"/>
              <a:t>Paul Munn</a:t>
            </a:r>
            <a:endParaRPr lang="en-US" sz="2800" dirty="0"/>
          </a:p>
        </p:txBody>
      </p:sp>
    </p:spTree>
    <p:extLst>
      <p:ext uri="{BB962C8B-B14F-4D97-AF65-F5344CB8AC3E}">
        <p14:creationId xmlns:p14="http://schemas.microsoft.com/office/powerpoint/2010/main" val="61428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1054" y="1037968"/>
            <a:ext cx="7727092" cy="769441"/>
          </a:xfrm>
          <a:prstGeom prst="rect">
            <a:avLst/>
          </a:prstGeom>
          <a:noFill/>
        </p:spPr>
        <p:txBody>
          <a:bodyPr wrap="square" rtlCol="0">
            <a:spAutoFit/>
          </a:bodyPr>
          <a:lstStyle/>
          <a:p>
            <a:pPr algn="ctr"/>
            <a:r>
              <a:rPr lang="en-US" altLang="zh-CN" sz="4400" dirty="0">
                <a:latin typeface="+mj-lt"/>
              </a:rPr>
              <a:t>Task: Protein Structure Prediction</a:t>
            </a:r>
            <a:endParaRPr lang="en-US" sz="4400" dirty="0">
              <a:latin typeface="+mj-lt"/>
            </a:endParaRPr>
          </a:p>
        </p:txBody>
      </p:sp>
      <p:sp>
        <p:nvSpPr>
          <p:cNvPr id="4" name="TextBox 3"/>
          <p:cNvSpPr txBox="1"/>
          <p:nvPr/>
        </p:nvSpPr>
        <p:spPr>
          <a:xfrm>
            <a:off x="1981200" y="2314832"/>
            <a:ext cx="8686800" cy="1815882"/>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t>Amino Acid Sequence, Conformational Structure, Peptide Sequence </a:t>
            </a:r>
            <a:r>
              <a:rPr lang="en-US" altLang="zh-CN" sz="2800" dirty="0" smtClean="0"/>
              <a:t>…</a:t>
            </a:r>
          </a:p>
          <a:p>
            <a:pPr marL="285750" indent="-285750">
              <a:buFont typeface="Arial" panose="020B0604020202020204" pitchFamily="34" charset="0"/>
              <a:buChar char="•"/>
            </a:pPr>
            <a:r>
              <a:rPr lang="en-US" altLang="zh-CN" sz="2800" dirty="0"/>
              <a:t>Challenge in Computing: So many degrees of freedom</a:t>
            </a:r>
            <a:br>
              <a:rPr lang="en-US" altLang="zh-CN" sz="2800" dirty="0"/>
            </a:br>
            <a:endParaRPr lang="en-US" sz="2800" dirty="0"/>
          </a:p>
        </p:txBody>
      </p:sp>
    </p:spTree>
    <p:extLst>
      <p:ext uri="{BB962C8B-B14F-4D97-AF65-F5344CB8AC3E}">
        <p14:creationId xmlns:p14="http://schemas.microsoft.com/office/powerpoint/2010/main" val="3958777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Why Crowd-Source Protein Folding Computation?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most accurate way of finding the protein structure is crystallography, which is expensive, tedious, and slow</a:t>
            </a:r>
          </a:p>
          <a:p>
            <a:r>
              <a:rPr lang="en-US" dirty="0" smtClean="0"/>
              <a:t>Homologous structures are an efficient way but we do not have homologues for all proteins</a:t>
            </a:r>
          </a:p>
          <a:p>
            <a:r>
              <a:rPr lang="en-US" dirty="0" smtClean="0"/>
              <a:t>Brute-force computation and other simple algorithms take too much time and are too computationally complex</a:t>
            </a:r>
          </a:p>
          <a:p>
            <a:r>
              <a:rPr lang="en-US" dirty="0" smtClean="0"/>
              <a:t>Humans can do spatial reasoning that can be much more difficult computers with ease</a:t>
            </a:r>
          </a:p>
          <a:p>
            <a:r>
              <a:rPr lang="en-US" dirty="0" smtClean="0"/>
              <a:t>Combination of so many people leads to larger and increased computational and brain power</a:t>
            </a:r>
            <a:endParaRPr lang="en-US" dirty="0"/>
          </a:p>
        </p:txBody>
      </p:sp>
    </p:spTree>
    <p:extLst>
      <p:ext uri="{BB962C8B-B14F-4D97-AF65-F5344CB8AC3E}">
        <p14:creationId xmlns:p14="http://schemas.microsoft.com/office/powerpoint/2010/main" val="146210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dirty="0"/>
              <a:t>Rosetta uses a combination of stochastic and deterministic algorithms</a:t>
            </a:r>
            <a:endParaRPr lang="en-US" dirty="0"/>
          </a:p>
        </p:txBody>
      </p:sp>
      <p:sp>
        <p:nvSpPr>
          <p:cNvPr id="3" name="Content Placeholder 2"/>
          <p:cNvSpPr>
            <a:spLocks noGrp="1"/>
          </p:cNvSpPr>
          <p:nvPr>
            <p:ph idx="1"/>
          </p:nvPr>
        </p:nvSpPr>
        <p:spPr/>
        <p:txBody>
          <a:bodyPr/>
          <a:lstStyle/>
          <a:p>
            <a:r>
              <a:rPr lang="en-US" altLang="zh-CN" dirty="0" smtClean="0"/>
              <a:t>Stochastic</a:t>
            </a:r>
          </a:p>
          <a:p>
            <a:pPr lvl="1">
              <a:buFont typeface="Courier New" panose="02070309020205020404" pitchFamily="49" charset="0"/>
              <a:buChar char="o"/>
            </a:pPr>
            <a:r>
              <a:rPr lang="en-US" altLang="zh-CN" dirty="0" smtClean="0"/>
              <a:t>Random </a:t>
            </a:r>
            <a:r>
              <a:rPr lang="en-US" altLang="zh-CN" dirty="0"/>
              <a:t>perturbation to a subset of the backbone torsion </a:t>
            </a:r>
            <a:r>
              <a:rPr lang="en-US" altLang="zh-CN" dirty="0" smtClean="0"/>
              <a:t>angles.</a:t>
            </a:r>
          </a:p>
          <a:p>
            <a:r>
              <a:rPr lang="en-US" altLang="zh-CN" dirty="0" smtClean="0"/>
              <a:t>Deterministic</a:t>
            </a:r>
          </a:p>
          <a:p>
            <a:pPr lvl="1">
              <a:buFont typeface="Courier New" panose="02070309020205020404" pitchFamily="49" charset="0"/>
              <a:buChar char="o"/>
            </a:pPr>
            <a:r>
              <a:rPr lang="en-US" altLang="zh-CN" dirty="0" smtClean="0"/>
              <a:t>Combinatorial </a:t>
            </a:r>
            <a:r>
              <a:rPr lang="en-US" altLang="zh-CN" dirty="0"/>
              <a:t>optimization of protein side-chain conformations</a:t>
            </a:r>
            <a:r>
              <a:rPr lang="en-US" altLang="zh-CN" dirty="0" smtClean="0"/>
              <a:t>.</a:t>
            </a:r>
          </a:p>
          <a:p>
            <a:pPr lvl="1">
              <a:buFont typeface="Courier New" panose="02070309020205020404" pitchFamily="49" charset="0"/>
              <a:buChar char="o"/>
            </a:pPr>
            <a:r>
              <a:rPr lang="en-US" altLang="zh-CN" dirty="0" smtClean="0"/>
              <a:t>Gradient-based </a:t>
            </a:r>
            <a:r>
              <a:rPr lang="en-US" altLang="zh-CN" dirty="0"/>
              <a:t>energy </a:t>
            </a:r>
            <a:r>
              <a:rPr lang="en-US" altLang="zh-CN" dirty="0" smtClean="0"/>
              <a:t>minimization.</a:t>
            </a:r>
          </a:p>
          <a:p>
            <a:pPr lvl="1">
              <a:buFont typeface="Courier New" panose="02070309020205020404" pitchFamily="49" charset="0"/>
              <a:buChar char="o"/>
            </a:pPr>
            <a:r>
              <a:rPr lang="en-US" altLang="zh-CN" dirty="0" smtClean="0"/>
              <a:t>Energy-dependent </a:t>
            </a:r>
            <a:r>
              <a:rPr lang="en-US" altLang="zh-CN" dirty="0"/>
              <a:t>acceptance or rejection of structure changes</a:t>
            </a:r>
            <a:r>
              <a:rPr lang="en-US" altLang="zh-CN" dirty="0" smtClean="0"/>
              <a:t>.</a:t>
            </a:r>
            <a:endParaRPr lang="en-US" dirty="0"/>
          </a:p>
        </p:txBody>
      </p:sp>
    </p:spTree>
    <p:extLst>
      <p:ext uri="{BB962C8B-B14F-4D97-AF65-F5344CB8AC3E}">
        <p14:creationId xmlns:p14="http://schemas.microsoft.com/office/powerpoint/2010/main" val="218527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err="1" smtClean="0"/>
              <a:t>Foldit</a:t>
            </a:r>
            <a:endParaRPr lang="zh-CN" altLang="en-US" dirty="0"/>
          </a:p>
        </p:txBody>
      </p:sp>
      <p:sp>
        <p:nvSpPr>
          <p:cNvPr id="3" name="内容占位符 2"/>
          <p:cNvSpPr>
            <a:spLocks noGrp="1"/>
          </p:cNvSpPr>
          <p:nvPr>
            <p:ph idx="1"/>
          </p:nvPr>
        </p:nvSpPr>
        <p:spPr>
          <a:xfrm>
            <a:off x="1524000" y="1861751"/>
            <a:ext cx="8686800" cy="4121537"/>
          </a:xfrm>
        </p:spPr>
        <p:txBody>
          <a:bodyPr/>
          <a:lstStyle/>
          <a:p>
            <a:pPr algn="just"/>
            <a:r>
              <a:rPr lang="en-US" altLang="zh-CN" dirty="0" smtClean="0"/>
              <a:t>They </a:t>
            </a:r>
            <a:r>
              <a:rPr lang="en-US" altLang="zh-CN" dirty="0"/>
              <a:t>hypothesized that human spatial </a:t>
            </a:r>
            <a:r>
              <a:rPr lang="en-US" altLang="zh-CN" dirty="0" smtClean="0"/>
              <a:t>reasoning could improve the determination. </a:t>
            </a:r>
          </a:p>
          <a:p>
            <a:pPr algn="just"/>
            <a:r>
              <a:rPr lang="en-US" altLang="zh-CN" dirty="0" smtClean="0"/>
              <a:t>The </a:t>
            </a:r>
            <a:r>
              <a:rPr lang="en-US" altLang="zh-CN" dirty="0"/>
              <a:t>stochastic </a:t>
            </a:r>
            <a:r>
              <a:rPr lang="en-US" altLang="zh-CN" dirty="0" smtClean="0"/>
              <a:t>elements of </a:t>
            </a:r>
            <a:r>
              <a:rPr lang="en-US" altLang="zh-CN" dirty="0"/>
              <a:t>the search </a:t>
            </a:r>
            <a:r>
              <a:rPr lang="en-US" altLang="zh-CN" dirty="0" smtClean="0"/>
              <a:t>are replaced </a:t>
            </a:r>
            <a:r>
              <a:rPr lang="en-US" altLang="zh-CN" dirty="0"/>
              <a:t>with human decision making </a:t>
            </a:r>
            <a:r>
              <a:rPr lang="en-US" altLang="zh-CN" dirty="0" smtClean="0"/>
              <a:t>while </a:t>
            </a:r>
            <a:r>
              <a:rPr lang="en-US" altLang="zh-CN" dirty="0"/>
              <a:t>retaining the deterministic Rosetta algorithms as user tools</a:t>
            </a:r>
            <a:endParaRPr lang="zh-CN" altLang="en-US" dirty="0"/>
          </a:p>
        </p:txBody>
      </p:sp>
    </p:spTree>
    <p:extLst>
      <p:ext uri="{BB962C8B-B14F-4D97-AF65-F5344CB8AC3E}">
        <p14:creationId xmlns:p14="http://schemas.microsoft.com/office/powerpoint/2010/main" val="160218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Foldit</a:t>
            </a:r>
            <a:endParaRPr lang="en-US" dirty="0"/>
          </a:p>
        </p:txBody>
      </p:sp>
      <p:sp>
        <p:nvSpPr>
          <p:cNvPr id="3" name="Content Placeholder 2"/>
          <p:cNvSpPr>
            <a:spLocks noGrp="1"/>
          </p:cNvSpPr>
          <p:nvPr>
            <p:ph idx="1"/>
          </p:nvPr>
        </p:nvSpPr>
        <p:spPr/>
        <p:txBody>
          <a:bodyPr>
            <a:normAutofit lnSpcReduction="10000"/>
          </a:bodyPr>
          <a:lstStyle/>
          <a:p>
            <a:r>
              <a:rPr lang="en-US" dirty="0" smtClean="0"/>
              <a:t>Online “multiplayer” puzzle video game about protein folding</a:t>
            </a:r>
            <a:endParaRPr lang="en-US" dirty="0"/>
          </a:p>
          <a:p>
            <a:r>
              <a:rPr lang="en-US" dirty="0" smtClean="0"/>
              <a:t>Immense computational problem relevant to Bioinformatics, Molecular Biology, and Medicine</a:t>
            </a:r>
          </a:p>
          <a:p>
            <a:pPr lvl="1"/>
            <a:r>
              <a:rPr lang="en-US" dirty="0" smtClean="0"/>
              <a:t>Protein structure gives way to manufacturing drugs with exact target receptors in curing diseases</a:t>
            </a:r>
          </a:p>
          <a:p>
            <a:r>
              <a:rPr lang="en-US" dirty="0" smtClean="0"/>
              <a:t>The problem is essentially crowd-sourced to more efficiently and accurately create algorithms for the solving the protein structure</a:t>
            </a:r>
          </a:p>
          <a:p>
            <a:r>
              <a:rPr lang="en-US" dirty="0" smtClean="0"/>
              <a:t>Players manipulate protein structure to find the lowest energy state</a:t>
            </a:r>
          </a:p>
          <a:p>
            <a:r>
              <a:rPr lang="en-US" dirty="0" smtClean="0"/>
              <a:t>Players create and share algorithms that then evolve to most efficiently and accurately come up with a structure</a:t>
            </a:r>
          </a:p>
          <a:p>
            <a:endParaRPr lang="en-US" dirty="0" smtClean="0"/>
          </a:p>
        </p:txBody>
      </p:sp>
    </p:spTree>
    <p:extLst>
      <p:ext uri="{BB962C8B-B14F-4D97-AF65-F5344CB8AC3E}">
        <p14:creationId xmlns:p14="http://schemas.microsoft.com/office/powerpoint/2010/main" val="2634392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82"/>
            <a:ext cx="10515600" cy="1325563"/>
          </a:xfrm>
        </p:spPr>
        <p:txBody>
          <a:bodyPr anchor="t"/>
          <a:lstStyle/>
          <a:p>
            <a:pPr algn="ctr"/>
            <a:r>
              <a:rPr lang="en-US" dirty="0" smtClean="0"/>
              <a:t>History of </a:t>
            </a:r>
            <a:r>
              <a:rPr lang="en-US" dirty="0" err="1" smtClean="0"/>
              <a:t>Foldit</a:t>
            </a:r>
            <a:endParaRPr lang="en-US" dirty="0"/>
          </a:p>
        </p:txBody>
      </p:sp>
      <p:sp>
        <p:nvSpPr>
          <p:cNvPr id="3" name="Content Placeholder 2"/>
          <p:cNvSpPr>
            <a:spLocks noGrp="1"/>
          </p:cNvSpPr>
          <p:nvPr>
            <p:ph idx="1"/>
          </p:nvPr>
        </p:nvSpPr>
        <p:spPr>
          <a:xfrm>
            <a:off x="838200" y="963827"/>
            <a:ext cx="10515600" cy="4891860"/>
          </a:xfrm>
        </p:spPr>
        <p:txBody>
          <a:bodyPr>
            <a:normAutofit/>
          </a:bodyPr>
          <a:lstStyle/>
          <a:p>
            <a:r>
              <a:rPr lang="en-US" dirty="0" smtClean="0"/>
              <a:t>Original algorithmic framework came from Rosetta, created by David Baker of the University of Washington’s Department of Biochemistry</a:t>
            </a:r>
          </a:p>
          <a:p>
            <a:pPr lvl="1"/>
            <a:r>
              <a:rPr lang="en-US" dirty="0" smtClean="0"/>
              <a:t>Rosetta also had a similar tool as </a:t>
            </a:r>
            <a:r>
              <a:rPr lang="en-US" dirty="0" err="1" smtClean="0"/>
              <a:t>Foldit</a:t>
            </a:r>
            <a:r>
              <a:rPr lang="en-US" dirty="0" smtClean="0"/>
              <a:t> called </a:t>
            </a:r>
            <a:r>
              <a:rPr lang="en-US" dirty="0" err="1" smtClean="0"/>
              <a:t>Rosetta@home</a:t>
            </a:r>
            <a:r>
              <a:rPr lang="en-US" dirty="0" smtClean="0"/>
              <a:t>, the purpose of which was to create algorithms via a large collaborative effort</a:t>
            </a:r>
          </a:p>
          <a:p>
            <a:r>
              <a:rPr lang="en-US" dirty="0" smtClean="0"/>
              <a:t>Rosetta was subsequently developed into a game, </a:t>
            </a:r>
            <a:r>
              <a:rPr lang="en-US" dirty="0" err="1" smtClean="0"/>
              <a:t>Foldit</a:t>
            </a:r>
            <a:r>
              <a:rPr lang="en-US" dirty="0" smtClean="0"/>
              <a:t>, with the collaboration of UW’s Biochemistry and Computer Science departments to make it more appealing to the common audience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914" y="4033908"/>
            <a:ext cx="3842187" cy="2593476"/>
          </a:xfrm>
          <a:prstGeom prst="rect">
            <a:avLst/>
          </a:prstGeom>
        </p:spPr>
      </p:pic>
      <p:sp>
        <p:nvSpPr>
          <p:cNvPr id="5" name="TextBox 4"/>
          <p:cNvSpPr txBox="1"/>
          <p:nvPr/>
        </p:nvSpPr>
        <p:spPr>
          <a:xfrm>
            <a:off x="6104238" y="4715093"/>
            <a:ext cx="5249562" cy="1231106"/>
          </a:xfrm>
          <a:prstGeom prst="rect">
            <a:avLst/>
          </a:prstGeom>
          <a:noFill/>
        </p:spPr>
        <p:txBody>
          <a:bodyPr wrap="square" rtlCol="0">
            <a:spAutoFit/>
          </a:bodyPr>
          <a:lstStyle/>
          <a:p>
            <a:r>
              <a:rPr lang="en-US" sz="2800" dirty="0" smtClean="0">
                <a:hlinkClick r:id="rId3"/>
              </a:rPr>
              <a:t>http://www.youtube.com/watch?v=GzATbET3g54</a:t>
            </a:r>
            <a:endParaRPr lang="en-US" sz="2800" dirty="0" smtClean="0"/>
          </a:p>
          <a:p>
            <a:endParaRPr lang="en-US" dirty="0" smtClean="0"/>
          </a:p>
        </p:txBody>
      </p:sp>
    </p:spTree>
    <p:extLst>
      <p:ext uri="{BB962C8B-B14F-4D97-AF65-F5344CB8AC3E}">
        <p14:creationId xmlns:p14="http://schemas.microsoft.com/office/powerpoint/2010/main" val="116131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9364" y="604839"/>
            <a:ext cx="6434157" cy="5080499"/>
          </a:xfrm>
          <a:prstGeom prst="rect">
            <a:avLst/>
          </a:prstGeom>
          <a:noFill/>
          <a:ln w="9525">
            <a:noFill/>
            <a:miter lim="800000"/>
            <a:headEnd/>
            <a:tailEnd/>
          </a:ln>
        </p:spPr>
      </p:pic>
    </p:spTree>
    <p:extLst>
      <p:ext uri="{BB962C8B-B14F-4D97-AF65-F5344CB8AC3E}">
        <p14:creationId xmlns:p14="http://schemas.microsoft.com/office/powerpoint/2010/main" val="1926053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738282" y="1799440"/>
            <a:ext cx="8686800" cy="2286000"/>
          </a:xfrm>
          <a:prstGeom prst="rect">
            <a:avLst/>
          </a:prstGeom>
          <a:noFill/>
          <a:ln w="9525">
            <a:noFill/>
            <a:miter lim="800000"/>
            <a:headEnd/>
            <a:tailEnd/>
          </a:ln>
        </p:spPr>
      </p:pic>
      <p:sp>
        <p:nvSpPr>
          <p:cNvPr id="5" name="TextBox 4"/>
          <p:cNvSpPr txBox="1"/>
          <p:nvPr/>
        </p:nvSpPr>
        <p:spPr>
          <a:xfrm>
            <a:off x="1645655" y="552129"/>
            <a:ext cx="8872053" cy="769441"/>
          </a:xfrm>
          <a:prstGeom prst="rect">
            <a:avLst/>
          </a:prstGeom>
          <a:noFill/>
        </p:spPr>
        <p:txBody>
          <a:bodyPr wrap="square" rtlCol="0">
            <a:spAutoFit/>
          </a:bodyPr>
          <a:lstStyle/>
          <a:p>
            <a:pPr algn="ctr"/>
            <a:r>
              <a:rPr lang="en-US" altLang="zh-CN" sz="4400" dirty="0">
                <a:latin typeface="+mj-lt"/>
              </a:rPr>
              <a:t>Examples of blind structure prediction</a:t>
            </a:r>
            <a:endParaRPr lang="zh-CN" altLang="en-US" sz="4400" dirty="0">
              <a:latin typeface="+mj-lt"/>
            </a:endParaRPr>
          </a:p>
        </p:txBody>
      </p:sp>
      <p:sp>
        <p:nvSpPr>
          <p:cNvPr id="6" name="矩形 5"/>
          <p:cNvSpPr/>
          <p:nvPr/>
        </p:nvSpPr>
        <p:spPr>
          <a:xfrm>
            <a:off x="2024034" y="4299771"/>
            <a:ext cx="7500990" cy="646331"/>
          </a:xfrm>
          <a:prstGeom prst="rect">
            <a:avLst/>
          </a:prstGeom>
        </p:spPr>
        <p:txBody>
          <a:bodyPr wrap="square">
            <a:spAutoFit/>
          </a:bodyPr>
          <a:lstStyle/>
          <a:p>
            <a:r>
              <a:rPr lang="en-US" altLang="zh-CN" dirty="0"/>
              <a:t>Native structures are shown in blue, starting puzzles in red, and top-scoring </a:t>
            </a:r>
            <a:r>
              <a:rPr lang="en-US" altLang="zh-CN" dirty="0" err="1"/>
              <a:t>Foldit</a:t>
            </a:r>
            <a:r>
              <a:rPr lang="en-US" altLang="zh-CN" dirty="0"/>
              <a:t> predictions in green</a:t>
            </a:r>
            <a:endParaRPr lang="zh-CN" altLang="en-US" dirty="0"/>
          </a:p>
        </p:txBody>
      </p:sp>
    </p:spTree>
    <p:extLst>
      <p:ext uri="{BB962C8B-B14F-4D97-AF65-F5344CB8AC3E}">
        <p14:creationId xmlns:p14="http://schemas.microsoft.com/office/powerpoint/2010/main" val="165312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Advantages</a:t>
            </a:r>
            <a:endParaRPr lang="zh-CN" altLang="en-US" dirty="0"/>
          </a:p>
        </p:txBody>
      </p:sp>
      <p:sp>
        <p:nvSpPr>
          <p:cNvPr id="3" name="内容占位符 2"/>
          <p:cNvSpPr>
            <a:spLocks noGrp="1"/>
          </p:cNvSpPr>
          <p:nvPr>
            <p:ph idx="1"/>
          </p:nvPr>
        </p:nvSpPr>
        <p:spPr/>
        <p:txBody>
          <a:bodyPr>
            <a:normAutofit/>
          </a:bodyPr>
          <a:lstStyle/>
          <a:p>
            <a:r>
              <a:rPr lang="en-US" altLang="zh-CN" dirty="0"/>
              <a:t>Human players are also able to distinguish which starting point will be most useful to them.</a:t>
            </a:r>
          </a:p>
          <a:p>
            <a:pPr algn="just"/>
            <a:r>
              <a:rPr lang="en-US" altLang="zh-CN" dirty="0"/>
              <a:t>Players were also able to restructure b-sheets to improve hydrophobic burial and hydrogen bond quality. Automated methods have difficulty performing major protein restructuring operations to change b-sheet hydrogen-bond patterns, especially once the solution has settled in a local low-energy basin</a:t>
            </a:r>
            <a:endParaRPr lang="zh-CN" altLang="en-US" dirty="0"/>
          </a:p>
        </p:txBody>
      </p:sp>
    </p:spTree>
    <p:extLst>
      <p:ext uri="{BB962C8B-B14F-4D97-AF65-F5344CB8AC3E}">
        <p14:creationId xmlns:p14="http://schemas.microsoft.com/office/powerpoint/2010/main" val="585269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Recipes</a:t>
            </a:r>
            <a:endParaRPr lang="en-US" dirty="0"/>
          </a:p>
        </p:txBody>
      </p:sp>
      <p:sp>
        <p:nvSpPr>
          <p:cNvPr id="3" name="Content Placeholder 2"/>
          <p:cNvSpPr>
            <a:spLocks noGrp="1"/>
          </p:cNvSpPr>
          <p:nvPr>
            <p:ph idx="1"/>
          </p:nvPr>
        </p:nvSpPr>
        <p:spPr/>
        <p:txBody>
          <a:bodyPr>
            <a:normAutofit/>
          </a:bodyPr>
          <a:lstStyle/>
          <a:p>
            <a:r>
              <a:rPr lang="en-US" dirty="0"/>
              <a:t>Purpose of the game is to solve protein structure either by creating or using pre-made "recipes," which is essentially an automated strategy that uses certain algorithms encompassed in tools in a certain sequential </a:t>
            </a:r>
            <a:r>
              <a:rPr lang="en-US" dirty="0" smtClean="0"/>
              <a:t>order.</a:t>
            </a:r>
          </a:p>
          <a:p>
            <a:r>
              <a:rPr lang="en-US" dirty="0" smtClean="0"/>
              <a:t>Creators of recipes can chose to designate their recipes either public or private.</a:t>
            </a:r>
          </a:p>
          <a:p>
            <a:r>
              <a:rPr lang="en-US" dirty="0" smtClean="0"/>
              <a:t>During the three and a half month study period, 721 </a:t>
            </a:r>
            <a:r>
              <a:rPr lang="en-US" dirty="0" err="1" smtClean="0"/>
              <a:t>Foldit</a:t>
            </a:r>
            <a:r>
              <a:rPr lang="en-US" dirty="0" smtClean="0"/>
              <a:t> players ran 5,488 unique recipes 158,682 times and 568 players wrote 5,202 recipes.</a:t>
            </a:r>
          </a:p>
          <a:p>
            <a:endParaRPr lang="en-US" dirty="0"/>
          </a:p>
        </p:txBody>
      </p:sp>
    </p:spTree>
    <p:extLst>
      <p:ext uri="{BB962C8B-B14F-4D97-AF65-F5344CB8AC3E}">
        <p14:creationId xmlns:p14="http://schemas.microsoft.com/office/powerpoint/2010/main" val="330246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What is Human Computation?</a:t>
            </a:r>
            <a:endParaRPr lang="en-US" dirty="0"/>
          </a:p>
        </p:txBody>
      </p:sp>
      <p:sp>
        <p:nvSpPr>
          <p:cNvPr id="3" name="Subtitle 2"/>
          <p:cNvSpPr>
            <a:spLocks noGrp="1"/>
          </p:cNvSpPr>
          <p:nvPr>
            <p:ph type="subTitle" idx="1"/>
          </p:nvPr>
        </p:nvSpPr>
        <p:spPr/>
        <p:txBody>
          <a:bodyPr>
            <a:normAutofit/>
          </a:bodyPr>
          <a:lstStyle/>
          <a:p>
            <a:pPr marL="342900" indent="-342900" algn="l">
              <a:buFont typeface="Arial" panose="020B0604020202020204" pitchFamily="34" charset="0"/>
              <a:buChar char="•"/>
            </a:pPr>
            <a:r>
              <a:rPr lang="en-US" dirty="0" smtClean="0"/>
              <a:t>There are many tasks that humans are well suited to, that are very hard or impossible (currently) for computer programs.</a:t>
            </a:r>
          </a:p>
          <a:p>
            <a:pPr marL="342900" indent="-342900" algn="l">
              <a:buFont typeface="Arial" panose="020B0604020202020204" pitchFamily="34" charset="0"/>
              <a:buChar char="•"/>
            </a:pPr>
            <a:r>
              <a:rPr lang="en-US" dirty="0" smtClean="0"/>
              <a:t>Human computation is a type of collaborative intelligence combined with crowdsourcing</a:t>
            </a:r>
          </a:p>
        </p:txBody>
      </p:sp>
    </p:spTree>
    <p:extLst>
      <p:ext uri="{BB962C8B-B14F-4D97-AF65-F5344CB8AC3E}">
        <p14:creationId xmlns:p14="http://schemas.microsoft.com/office/powerpoint/2010/main" val="15260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Frequency</a:t>
            </a:r>
            <a:endParaRPr lang="en-US" dirty="0"/>
          </a:p>
        </p:txBody>
      </p:sp>
      <p:sp>
        <p:nvSpPr>
          <p:cNvPr id="3" name="Content Placeholder 2"/>
          <p:cNvSpPr>
            <a:spLocks noGrp="1"/>
          </p:cNvSpPr>
          <p:nvPr>
            <p:ph idx="1"/>
          </p:nvPr>
        </p:nvSpPr>
        <p:spPr>
          <a:xfrm>
            <a:off x="959737" y="1572589"/>
            <a:ext cx="4575493" cy="4525963"/>
          </a:xfrm>
        </p:spPr>
        <p:txBody>
          <a:bodyPr>
            <a:normAutofit lnSpcReduction="10000"/>
          </a:bodyPr>
          <a:lstStyle/>
          <a:p>
            <a:r>
              <a:rPr lang="en-US" dirty="0" smtClean="0"/>
              <a:t>Unsurprisingly, recipe frequency was heavily correlated with if the author decided to make his or her recipe public or private</a:t>
            </a:r>
          </a:p>
          <a:p>
            <a:r>
              <a:rPr lang="en-US" dirty="0" smtClean="0"/>
              <a:t>Certain recipes became a lot more popular than others by word of mouth, as players would recommend a certain algorithm to others</a:t>
            </a:r>
          </a:p>
          <a:p>
            <a:pPr lvl="1"/>
            <a:r>
              <a:rPr lang="en-US" dirty="0" smtClean="0"/>
              <a:t>The reputation of the author also played a part</a:t>
            </a:r>
          </a:p>
        </p:txBody>
      </p:sp>
      <p:pic>
        <p:nvPicPr>
          <p:cNvPr id="4" name="Picture 3" descr="Screen Shot 2013-03-03 at 10.38.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409" y="1546243"/>
            <a:ext cx="6564704" cy="4293584"/>
          </a:xfrm>
          <a:prstGeom prst="rect">
            <a:avLst/>
          </a:prstGeom>
        </p:spPr>
      </p:pic>
    </p:spTree>
    <p:extLst>
      <p:ext uri="{BB962C8B-B14F-4D97-AF65-F5344CB8AC3E}">
        <p14:creationId xmlns:p14="http://schemas.microsoft.com/office/powerpoint/2010/main" val="1557483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Evolution</a:t>
            </a:r>
            <a:endParaRPr lang="en-US" dirty="0"/>
          </a:p>
        </p:txBody>
      </p:sp>
      <p:sp>
        <p:nvSpPr>
          <p:cNvPr id="3" name="Content Placeholder 2"/>
          <p:cNvSpPr>
            <a:spLocks noGrp="1"/>
          </p:cNvSpPr>
          <p:nvPr>
            <p:ph idx="1"/>
          </p:nvPr>
        </p:nvSpPr>
        <p:spPr>
          <a:xfrm>
            <a:off x="945934" y="1517366"/>
            <a:ext cx="4097465" cy="4677479"/>
          </a:xfrm>
        </p:spPr>
        <p:txBody>
          <a:bodyPr>
            <a:normAutofit fontScale="92500" lnSpcReduction="10000"/>
          </a:bodyPr>
          <a:lstStyle/>
          <a:p>
            <a:r>
              <a:rPr lang="en-US" dirty="0" smtClean="0"/>
              <a:t>Good and popular recipes would be selected for in the evolution of recipes</a:t>
            </a:r>
          </a:p>
          <a:p>
            <a:r>
              <a:rPr lang="en-US" dirty="0" smtClean="0"/>
              <a:t>Lesser known or poor recipes would quickly die out because not enough people would use them</a:t>
            </a:r>
          </a:p>
          <a:p>
            <a:r>
              <a:rPr lang="en-US" dirty="0" smtClean="0"/>
              <a:t>Players then would build on the already good and popular recipes creating progeny of those algorithms by introducing some variation</a:t>
            </a:r>
          </a:p>
        </p:txBody>
      </p:sp>
      <p:pic>
        <p:nvPicPr>
          <p:cNvPr id="4" name="Picture 3" descr="Screen Shot 2013-03-03 at 11.15.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789" y="1597563"/>
            <a:ext cx="6537796" cy="4152634"/>
          </a:xfrm>
          <a:prstGeom prst="rect">
            <a:avLst/>
          </a:prstGeom>
        </p:spPr>
      </p:pic>
    </p:spTree>
    <p:extLst>
      <p:ext uri="{BB962C8B-B14F-4D97-AF65-F5344CB8AC3E}">
        <p14:creationId xmlns:p14="http://schemas.microsoft.com/office/powerpoint/2010/main" val="124107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List of Recipe Types and Tools</a:t>
            </a:r>
            <a:endParaRPr lang="en-US" dirty="0"/>
          </a:p>
        </p:txBody>
      </p:sp>
      <p:sp>
        <p:nvSpPr>
          <p:cNvPr id="3" name="Content Placeholder 2"/>
          <p:cNvSpPr>
            <a:spLocks noGrp="1"/>
          </p:cNvSpPr>
          <p:nvPr>
            <p:ph idx="1"/>
          </p:nvPr>
        </p:nvSpPr>
        <p:spPr>
          <a:xfrm>
            <a:off x="838200" y="1825625"/>
            <a:ext cx="10515600" cy="2178039"/>
          </a:xfrm>
        </p:spPr>
        <p:txBody>
          <a:bodyPr>
            <a:normAutofit/>
          </a:bodyPr>
          <a:lstStyle/>
          <a:p>
            <a:r>
              <a:rPr lang="en-US" dirty="0" smtClean="0"/>
              <a:t>The recipes created pre-dominantly fell into four main categories:</a:t>
            </a:r>
          </a:p>
          <a:p>
            <a:pPr lvl="1"/>
            <a:r>
              <a:rPr lang="en-US" dirty="0" smtClean="0"/>
              <a:t>Perturb and Minimize</a:t>
            </a:r>
          </a:p>
          <a:p>
            <a:pPr lvl="1"/>
            <a:r>
              <a:rPr lang="en-US" dirty="0" smtClean="0"/>
              <a:t>Aggressive Rebuilding</a:t>
            </a:r>
          </a:p>
          <a:p>
            <a:pPr lvl="1"/>
            <a:r>
              <a:rPr lang="en-US" dirty="0" smtClean="0"/>
              <a:t>Local Optimize</a:t>
            </a:r>
          </a:p>
          <a:p>
            <a:pPr lvl="1"/>
            <a:r>
              <a:rPr lang="en-US" dirty="0" smtClean="0"/>
              <a:t>Set Constraints</a:t>
            </a:r>
          </a:p>
        </p:txBody>
      </p:sp>
      <p:sp>
        <p:nvSpPr>
          <p:cNvPr id="5" name="TextBox 4"/>
          <p:cNvSpPr txBox="1"/>
          <p:nvPr/>
        </p:nvSpPr>
        <p:spPr>
          <a:xfrm>
            <a:off x="703982" y="3879412"/>
            <a:ext cx="10587336" cy="3816429"/>
          </a:xfrm>
          <a:prstGeom prst="rect">
            <a:avLst/>
          </a:prstGeom>
          <a:noFill/>
        </p:spPr>
        <p:txBody>
          <a:bodyPr wrap="square" numCol="2" rtlCol="0">
            <a:spAutoFit/>
          </a:bodyPr>
          <a:lstStyle/>
          <a:p>
            <a:pPr marL="514350" lvl="1" indent="-285750">
              <a:spcBef>
                <a:spcPts val="1000"/>
              </a:spcBef>
              <a:buFont typeface="Arial"/>
              <a:buChar char="•"/>
            </a:pPr>
            <a:r>
              <a:rPr lang="en-US" sz="2400" dirty="0"/>
              <a:t>Several tools available in creating algorithms and coming up with a structure</a:t>
            </a:r>
          </a:p>
          <a:p>
            <a:pPr marL="971550" lvl="2" indent="-285750">
              <a:spcBef>
                <a:spcPts val="1000"/>
              </a:spcBef>
              <a:buFont typeface="Arial"/>
              <a:buChar char="•"/>
            </a:pPr>
            <a:r>
              <a:rPr lang="en-US" sz="2400" dirty="0"/>
              <a:t>Freeze		</a:t>
            </a:r>
          </a:p>
          <a:p>
            <a:pPr marL="971550" lvl="2" indent="-285750">
              <a:spcBef>
                <a:spcPts val="1000"/>
              </a:spcBef>
              <a:buFont typeface="Arial"/>
              <a:buChar char="•"/>
            </a:pPr>
            <a:r>
              <a:rPr lang="en-US" sz="2400" dirty="0" smtClean="0"/>
              <a:t>Rebuild</a:t>
            </a:r>
            <a:endParaRPr lang="en-US" sz="2400" dirty="0"/>
          </a:p>
          <a:p>
            <a:pPr marL="971550" lvl="2" indent="-285750">
              <a:spcBef>
                <a:spcPts val="1000"/>
              </a:spcBef>
              <a:buFont typeface="Arial"/>
              <a:buChar char="•"/>
            </a:pPr>
            <a:r>
              <a:rPr lang="en-US" sz="2400" dirty="0"/>
              <a:t>Rubber </a:t>
            </a:r>
            <a:r>
              <a:rPr lang="en-US" sz="2400" dirty="0" smtClean="0"/>
              <a:t>bands</a:t>
            </a:r>
          </a:p>
          <a:p>
            <a:pPr marL="971550" lvl="2" indent="-285750">
              <a:spcBef>
                <a:spcPts val="1000"/>
              </a:spcBef>
              <a:buFont typeface="Arial"/>
              <a:buChar char="•"/>
            </a:pPr>
            <a:endParaRPr lang="en-US" sz="2400" dirty="0"/>
          </a:p>
          <a:p>
            <a:pPr marL="971550" lvl="2" indent="-285750">
              <a:spcBef>
                <a:spcPts val="1000"/>
              </a:spcBef>
              <a:buFont typeface="Arial"/>
              <a:buChar char="•"/>
            </a:pPr>
            <a:endParaRPr lang="en-US" sz="2400" dirty="0" smtClean="0"/>
          </a:p>
          <a:p>
            <a:pPr marL="685800" lvl="2">
              <a:spcBef>
                <a:spcPts val="1000"/>
              </a:spcBef>
            </a:pPr>
            <a:endParaRPr lang="en-US" sz="2400" dirty="0" smtClean="0"/>
          </a:p>
          <a:p>
            <a:pPr marL="685800" lvl="2">
              <a:spcBef>
                <a:spcPts val="1000"/>
              </a:spcBef>
            </a:pPr>
            <a:endParaRPr lang="en-US" sz="2400" dirty="0"/>
          </a:p>
          <a:p>
            <a:pPr marL="971550" lvl="2" indent="-285750">
              <a:spcBef>
                <a:spcPts val="1000"/>
              </a:spcBef>
              <a:buFont typeface="Arial"/>
              <a:buChar char="•"/>
            </a:pPr>
            <a:r>
              <a:rPr lang="en-US" sz="2400" dirty="0" smtClean="0"/>
              <a:t>Alignment Tool</a:t>
            </a:r>
          </a:p>
          <a:p>
            <a:pPr marL="971550" lvl="2" indent="-285750">
              <a:spcBef>
                <a:spcPts val="1000"/>
              </a:spcBef>
              <a:buFont typeface="Arial"/>
              <a:buChar char="•"/>
            </a:pPr>
            <a:r>
              <a:rPr lang="en-US" sz="2400" dirty="0" smtClean="0"/>
              <a:t>Tweak</a:t>
            </a:r>
          </a:p>
          <a:p>
            <a:pPr marL="971550" lvl="2" indent="-285750">
              <a:spcBef>
                <a:spcPts val="1000"/>
              </a:spcBef>
              <a:buFont typeface="Arial"/>
              <a:buChar char="•"/>
            </a:pPr>
            <a:r>
              <a:rPr lang="en-US" sz="2400" dirty="0" smtClean="0"/>
              <a:t>Wiggle</a:t>
            </a:r>
            <a:endParaRPr lang="en-US" sz="2400" dirty="0"/>
          </a:p>
          <a:p>
            <a:pPr marL="971550" lvl="2" indent="-285750">
              <a:spcBef>
                <a:spcPts val="1000"/>
              </a:spcBef>
              <a:buFont typeface="Arial"/>
              <a:buChar char="•"/>
            </a:pPr>
            <a:r>
              <a:rPr lang="en-US" sz="2400" dirty="0" smtClean="0"/>
              <a:t>Shake </a:t>
            </a:r>
            <a:r>
              <a:rPr lang="en-US" sz="2400" dirty="0" err="1"/>
              <a:t>sidechains</a:t>
            </a:r>
            <a:endParaRPr lang="en-US" sz="2400" dirty="0"/>
          </a:p>
          <a:p>
            <a:endParaRPr lang="en-US" sz="2400" dirty="0"/>
          </a:p>
        </p:txBody>
      </p:sp>
    </p:spTree>
    <p:extLst>
      <p:ext uri="{BB962C8B-B14F-4D97-AF65-F5344CB8AC3E}">
        <p14:creationId xmlns:p14="http://schemas.microsoft.com/office/powerpoint/2010/main" val="2036505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Recipe Types</a:t>
            </a:r>
            <a:endParaRPr lang="en-US" dirty="0"/>
          </a:p>
        </p:txBody>
      </p:sp>
      <p:sp>
        <p:nvSpPr>
          <p:cNvPr id="3" name="Content Placeholder 2"/>
          <p:cNvSpPr>
            <a:spLocks noGrp="1"/>
          </p:cNvSpPr>
          <p:nvPr>
            <p:ph idx="1"/>
          </p:nvPr>
        </p:nvSpPr>
        <p:spPr/>
        <p:txBody>
          <a:bodyPr/>
          <a:lstStyle/>
          <a:p>
            <a:r>
              <a:rPr lang="en-US" dirty="0" smtClean="0"/>
              <a:t>Perturb and Minimize</a:t>
            </a:r>
          </a:p>
          <a:p>
            <a:pPr lvl="1"/>
            <a:r>
              <a:rPr lang="en-US" dirty="0" smtClean="0"/>
              <a:t>Goes </a:t>
            </a:r>
            <a:r>
              <a:rPr lang="en-US" dirty="0"/>
              <a:t>beyond the deterministic minimize function provided to </a:t>
            </a:r>
            <a:r>
              <a:rPr lang="en-US" dirty="0" err="1"/>
              <a:t>Foldit</a:t>
            </a:r>
            <a:r>
              <a:rPr lang="en-US" dirty="0"/>
              <a:t> players</a:t>
            </a:r>
          </a:p>
          <a:p>
            <a:pPr lvl="1"/>
            <a:r>
              <a:rPr lang="en-US" dirty="0"/>
              <a:t>Disadvantage of readily being trapped in local minima</a:t>
            </a:r>
          </a:p>
          <a:p>
            <a:pPr lvl="1"/>
            <a:r>
              <a:rPr lang="en-US" dirty="0"/>
              <a:t>Perturbations are added that lead the minimizer in different </a:t>
            </a:r>
            <a:r>
              <a:rPr lang="en-US" dirty="0" smtClean="0"/>
              <a:t>directions</a:t>
            </a:r>
            <a:endParaRPr lang="en-US" dirty="0"/>
          </a:p>
          <a:p>
            <a:r>
              <a:rPr lang="en-US" dirty="0" smtClean="0"/>
              <a:t>Aggressive Rebuilding</a:t>
            </a:r>
            <a:endParaRPr lang="en-US" dirty="0"/>
          </a:p>
          <a:p>
            <a:pPr lvl="1"/>
            <a:r>
              <a:rPr lang="en-US" dirty="0"/>
              <a:t>Uses the rebuild tool which performs fragment </a:t>
            </a:r>
            <a:r>
              <a:rPr lang="en-US"/>
              <a:t>insertion </a:t>
            </a:r>
            <a:r>
              <a:rPr lang="en-US" smtClean="0"/>
              <a:t>to </a:t>
            </a:r>
            <a:r>
              <a:rPr lang="en-US" dirty="0"/>
              <a:t>search different areas of conformation space of the protein</a:t>
            </a:r>
          </a:p>
          <a:p>
            <a:pPr lvl="1"/>
            <a:r>
              <a:rPr lang="en-US" dirty="0"/>
              <a:t>Often run for long periods of time as they are designed to rebuild entire regions of a protein rather than just refining them </a:t>
            </a:r>
          </a:p>
          <a:p>
            <a:pPr marL="0" indent="0">
              <a:buNone/>
            </a:pPr>
            <a:endParaRPr lang="en-US" dirty="0"/>
          </a:p>
        </p:txBody>
      </p:sp>
    </p:spTree>
    <p:extLst>
      <p:ext uri="{BB962C8B-B14F-4D97-AF65-F5344CB8AC3E}">
        <p14:creationId xmlns:p14="http://schemas.microsoft.com/office/powerpoint/2010/main" val="4009484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Recipe Types (cont.)</a:t>
            </a:r>
            <a:endParaRPr lang="en-US" dirty="0"/>
          </a:p>
        </p:txBody>
      </p:sp>
      <p:sp>
        <p:nvSpPr>
          <p:cNvPr id="3" name="Content Placeholder 2"/>
          <p:cNvSpPr>
            <a:spLocks noGrp="1"/>
          </p:cNvSpPr>
          <p:nvPr>
            <p:ph idx="1"/>
          </p:nvPr>
        </p:nvSpPr>
        <p:spPr/>
        <p:txBody>
          <a:bodyPr/>
          <a:lstStyle/>
          <a:p>
            <a:r>
              <a:rPr lang="en-US" dirty="0" smtClean="0"/>
              <a:t>Local Optimize</a:t>
            </a:r>
          </a:p>
          <a:p>
            <a:pPr lvl="1"/>
            <a:r>
              <a:rPr lang="en-US" dirty="0"/>
              <a:t>Performs local minimizations along the protein backbone in order to improve the Rosetta energy for every segment of a </a:t>
            </a:r>
            <a:r>
              <a:rPr lang="en-US" dirty="0" smtClean="0"/>
              <a:t>protein</a:t>
            </a:r>
          </a:p>
          <a:p>
            <a:r>
              <a:rPr lang="en-US" dirty="0" smtClean="0"/>
              <a:t>Set Constraints</a:t>
            </a:r>
          </a:p>
          <a:p>
            <a:pPr lvl="1"/>
            <a:r>
              <a:rPr lang="en-US" dirty="0"/>
              <a:t>Does either of the following two tasks:</a:t>
            </a:r>
          </a:p>
          <a:p>
            <a:pPr lvl="2"/>
            <a:r>
              <a:rPr lang="en-US" dirty="0"/>
              <a:t>Assigns constraints between beta strands or pairs of residues (rubber bands)</a:t>
            </a:r>
          </a:p>
          <a:p>
            <a:pPr lvl="2"/>
            <a:r>
              <a:rPr lang="en-US" dirty="0"/>
              <a:t>Changes the secondary structure assignment to guide subsequent optimization</a:t>
            </a:r>
          </a:p>
          <a:p>
            <a:pPr lvl="1"/>
            <a:endParaRPr lang="en-US" dirty="0"/>
          </a:p>
        </p:txBody>
      </p:sp>
    </p:spTree>
    <p:extLst>
      <p:ext uri="{BB962C8B-B14F-4D97-AF65-F5344CB8AC3E}">
        <p14:creationId xmlns:p14="http://schemas.microsoft.com/office/powerpoint/2010/main" val="1579718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Recipe Types</a:t>
            </a:r>
            <a:endParaRPr lang="en-US" dirty="0"/>
          </a:p>
        </p:txBody>
      </p:sp>
      <p:sp>
        <p:nvSpPr>
          <p:cNvPr id="6" name="Content Placeholder 5"/>
          <p:cNvSpPr>
            <a:spLocks noGrp="1"/>
          </p:cNvSpPr>
          <p:nvPr>
            <p:ph idx="1"/>
          </p:nvPr>
        </p:nvSpPr>
        <p:spPr>
          <a:xfrm>
            <a:off x="838200" y="1825625"/>
            <a:ext cx="6670940" cy="4351338"/>
          </a:xfrm>
        </p:spPr>
        <p:txBody>
          <a:bodyPr>
            <a:normAutofit/>
          </a:bodyPr>
          <a:lstStyle/>
          <a:p>
            <a:r>
              <a:rPr lang="en-US" dirty="0" smtClean="0"/>
              <a:t>Beginning</a:t>
            </a:r>
          </a:p>
          <a:p>
            <a:pPr lvl="1"/>
            <a:r>
              <a:rPr lang="en-US" dirty="0" smtClean="0"/>
              <a:t>Both groups rely on Set </a:t>
            </a:r>
            <a:r>
              <a:rPr lang="en-US" dirty="0"/>
              <a:t>C</a:t>
            </a:r>
            <a:r>
              <a:rPr lang="en-US" dirty="0" smtClean="0"/>
              <a:t>onstraints the most</a:t>
            </a:r>
          </a:p>
          <a:p>
            <a:pPr lvl="1"/>
            <a:r>
              <a:rPr lang="en-US" dirty="0" smtClean="0"/>
              <a:t>Distribution is about the same</a:t>
            </a:r>
          </a:p>
          <a:p>
            <a:r>
              <a:rPr lang="en-US" dirty="0" smtClean="0"/>
              <a:t>Middle</a:t>
            </a:r>
          </a:p>
          <a:p>
            <a:pPr lvl="1"/>
            <a:r>
              <a:rPr lang="en-US" dirty="0" smtClean="0"/>
              <a:t>Perturb and Minimize are the most used in both groups</a:t>
            </a:r>
          </a:p>
          <a:p>
            <a:pPr lvl="1"/>
            <a:r>
              <a:rPr lang="en-US" dirty="0" smtClean="0"/>
              <a:t>Top players use it more often</a:t>
            </a:r>
          </a:p>
          <a:p>
            <a:r>
              <a:rPr lang="en-US" dirty="0" smtClean="0"/>
              <a:t>End</a:t>
            </a:r>
          </a:p>
          <a:p>
            <a:pPr lvl="1"/>
            <a:r>
              <a:rPr lang="en-US" dirty="0" smtClean="0"/>
              <a:t>Local Optimize is the dominant strategy in both groups but top players favor it more</a:t>
            </a:r>
            <a:endParaRPr lang="en-US" dirty="0"/>
          </a:p>
        </p:txBody>
      </p:sp>
      <p:pic>
        <p:nvPicPr>
          <p:cNvPr id="8" name="Picture 7" descr="Screen Shot 2013-03-04 at 7.02.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196" y="372755"/>
            <a:ext cx="4057033" cy="2749394"/>
          </a:xfrm>
          <a:prstGeom prst="rect">
            <a:avLst/>
          </a:prstGeom>
        </p:spPr>
      </p:pic>
      <p:pic>
        <p:nvPicPr>
          <p:cNvPr id="9" name="Picture 8" descr="Screen Shot 2013-03-04 at 7.28.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75" y="3432290"/>
            <a:ext cx="3447746" cy="2790646"/>
          </a:xfrm>
          <a:prstGeom prst="rect">
            <a:avLst/>
          </a:prstGeom>
        </p:spPr>
      </p:pic>
    </p:spTree>
    <p:extLst>
      <p:ext uri="{BB962C8B-B14F-4D97-AF65-F5344CB8AC3E}">
        <p14:creationId xmlns:p14="http://schemas.microsoft.com/office/powerpoint/2010/main" val="76980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sp>
        <p:nvSpPr>
          <p:cNvPr id="3" name="Content Placeholder 2"/>
          <p:cNvSpPr>
            <a:spLocks noGrp="1"/>
          </p:cNvSpPr>
          <p:nvPr>
            <p:ph idx="1"/>
          </p:nvPr>
        </p:nvSpPr>
        <p:spPr>
          <a:xfrm>
            <a:off x="842019" y="1600201"/>
            <a:ext cx="5265844" cy="4525963"/>
          </a:xfrm>
        </p:spPr>
        <p:txBody>
          <a:bodyPr>
            <a:normAutofit lnSpcReduction="10000"/>
          </a:bodyPr>
          <a:lstStyle/>
          <a:p>
            <a:r>
              <a:rPr lang="en-US" dirty="0" err="1" smtClean="0"/>
              <a:t>Foldit</a:t>
            </a:r>
            <a:r>
              <a:rPr lang="en-US" dirty="0" smtClean="0"/>
              <a:t> Recipes</a:t>
            </a:r>
            <a:r>
              <a:rPr lang="en-US" dirty="0"/>
              <a:t>: A Deep </a:t>
            </a:r>
            <a:r>
              <a:rPr lang="en-US" dirty="0" smtClean="0"/>
              <a:t>Breath, Breath Too, Breathe, and Blue Fuse</a:t>
            </a:r>
          </a:p>
          <a:p>
            <a:r>
              <a:rPr lang="en-US" dirty="0" smtClean="0"/>
              <a:t>Rosetta Recipes: Classic Relax and Fast Relax</a:t>
            </a:r>
          </a:p>
          <a:p>
            <a:endParaRPr lang="en-US" dirty="0"/>
          </a:p>
          <a:p>
            <a:r>
              <a:rPr lang="en-US" dirty="0" smtClean="0"/>
              <a:t>Blue Fuse is one of the most popular recipes in </a:t>
            </a:r>
            <a:r>
              <a:rPr lang="en-US" dirty="0" err="1" smtClean="0"/>
              <a:t>Foldit</a:t>
            </a:r>
            <a:r>
              <a:rPr lang="en-US" dirty="0" smtClean="0"/>
              <a:t> </a:t>
            </a:r>
          </a:p>
          <a:p>
            <a:r>
              <a:rPr lang="en-US" dirty="0" smtClean="0"/>
              <a:t>Blue Fuse outperformed Classic Relax and was found to be structurally similar to Fast Relax</a:t>
            </a:r>
          </a:p>
        </p:txBody>
      </p:sp>
      <p:pic>
        <p:nvPicPr>
          <p:cNvPr id="4" name="Picture 3" descr="Screen Shot 2013-03-03 at 11.37.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390" y="1313377"/>
            <a:ext cx="5724445" cy="5256169"/>
          </a:xfrm>
          <a:prstGeom prst="rect">
            <a:avLst/>
          </a:prstGeom>
        </p:spPr>
      </p:pic>
    </p:spTree>
    <p:extLst>
      <p:ext uri="{BB962C8B-B14F-4D97-AF65-F5344CB8AC3E}">
        <p14:creationId xmlns:p14="http://schemas.microsoft.com/office/powerpoint/2010/main" val="647639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Fuse vs. Fast Relax</a:t>
            </a:r>
            <a:endParaRPr lang="en-US" dirty="0"/>
          </a:p>
        </p:txBody>
      </p:sp>
      <p:sp>
        <p:nvSpPr>
          <p:cNvPr id="3" name="Content Placeholder 2"/>
          <p:cNvSpPr>
            <a:spLocks noGrp="1"/>
          </p:cNvSpPr>
          <p:nvPr>
            <p:ph idx="1"/>
          </p:nvPr>
        </p:nvSpPr>
        <p:spPr>
          <a:xfrm>
            <a:off x="838200" y="1825625"/>
            <a:ext cx="5262976" cy="4351338"/>
          </a:xfrm>
        </p:spPr>
        <p:txBody>
          <a:bodyPr/>
          <a:lstStyle/>
          <a:p>
            <a:r>
              <a:rPr lang="en-US" dirty="0" smtClean="0"/>
              <a:t>Structurally similar</a:t>
            </a:r>
          </a:p>
          <a:p>
            <a:r>
              <a:rPr lang="en-US" dirty="0" smtClean="0"/>
              <a:t>Fast Relax is better because it can go through multiple cycles itself</a:t>
            </a:r>
          </a:p>
          <a:p>
            <a:r>
              <a:rPr lang="en-US" dirty="0" smtClean="0"/>
              <a:t>Blue Fuse requires for humans to make it go through another cycle</a:t>
            </a:r>
            <a:endParaRPr lang="en-US" dirty="0"/>
          </a:p>
        </p:txBody>
      </p:sp>
      <p:pic>
        <p:nvPicPr>
          <p:cNvPr id="4" name="Picture 3" descr="Screen Shot 2013-03-04 at 7.40.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919" y="346779"/>
            <a:ext cx="4703114" cy="5990054"/>
          </a:xfrm>
          <a:prstGeom prst="rect">
            <a:avLst/>
          </a:prstGeom>
        </p:spPr>
      </p:pic>
    </p:spTree>
    <p:extLst>
      <p:ext uri="{BB962C8B-B14F-4D97-AF65-F5344CB8AC3E}">
        <p14:creationId xmlns:p14="http://schemas.microsoft.com/office/powerpoint/2010/main" val="3514837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Where is All This Going?</a:t>
            </a:r>
            <a:endParaRPr lang="en-US" dirty="0"/>
          </a:p>
        </p:txBody>
      </p:sp>
      <p:sp>
        <p:nvSpPr>
          <p:cNvPr id="3" name="Content Placeholder 2"/>
          <p:cNvSpPr>
            <a:spLocks noGrp="1"/>
          </p:cNvSpPr>
          <p:nvPr>
            <p:ph idx="1"/>
          </p:nvPr>
        </p:nvSpPr>
        <p:spPr/>
        <p:txBody>
          <a:bodyPr>
            <a:normAutofit lnSpcReduction="10000"/>
          </a:bodyPr>
          <a:lstStyle/>
          <a:p>
            <a:r>
              <a:rPr lang="en-US" dirty="0" smtClean="0"/>
              <a:t>Future directions for </a:t>
            </a:r>
            <a:r>
              <a:rPr lang="en-US" dirty="0" err="1" smtClean="0"/>
              <a:t>Foldit</a:t>
            </a:r>
            <a:endParaRPr lang="en-US" dirty="0" smtClean="0"/>
          </a:p>
          <a:p>
            <a:pPr lvl="1">
              <a:buFont typeface="Courier New" panose="02070309020205020404" pitchFamily="49" charset="0"/>
              <a:buChar char="o"/>
            </a:pPr>
            <a:r>
              <a:rPr lang="en-US" dirty="0" smtClean="0"/>
              <a:t>Develop better algorithms for automating the process</a:t>
            </a:r>
          </a:p>
          <a:p>
            <a:pPr lvl="1">
              <a:buFont typeface="Courier New" panose="02070309020205020404" pitchFamily="49" charset="0"/>
              <a:buChar char="o"/>
            </a:pPr>
            <a:r>
              <a:rPr lang="en-US" dirty="0"/>
              <a:t>Demonstrated the potential for creation and formalization of complex problem-solving </a:t>
            </a:r>
            <a:r>
              <a:rPr lang="en-US" dirty="0" smtClean="0"/>
              <a:t>strategies</a:t>
            </a:r>
          </a:p>
          <a:p>
            <a:pPr lvl="1">
              <a:buFont typeface="Courier New" panose="02070309020205020404" pitchFamily="49" charset="0"/>
              <a:buChar char="o"/>
            </a:pPr>
            <a:r>
              <a:rPr lang="en-US" dirty="0"/>
              <a:t>The approach should be readily extendable to related problems, such as protein design and other scientific domains where human three-dimensional structural problem solving can be used</a:t>
            </a:r>
            <a:r>
              <a:rPr lang="en-US" dirty="0" smtClean="0"/>
              <a:t>.</a:t>
            </a:r>
          </a:p>
          <a:p>
            <a:r>
              <a:rPr lang="en-US" dirty="0" smtClean="0"/>
              <a:t>What future systems will need to look like</a:t>
            </a:r>
          </a:p>
          <a:p>
            <a:r>
              <a:rPr lang="en-US" dirty="0" smtClean="0"/>
              <a:t>Possible future applications</a:t>
            </a:r>
          </a:p>
          <a:p>
            <a:pPr lvl="1">
              <a:buFont typeface="Courier New" panose="02070309020205020404" pitchFamily="49" charset="0"/>
              <a:buChar char="o"/>
            </a:pPr>
            <a:r>
              <a:rPr lang="en-US" dirty="0" smtClean="0"/>
              <a:t>Oil reserve location (already used to find gold deposits)</a:t>
            </a:r>
          </a:p>
          <a:p>
            <a:pPr lvl="1">
              <a:buFont typeface="Courier New" panose="02070309020205020404" pitchFamily="49" charset="0"/>
              <a:buChar char="o"/>
            </a:pPr>
            <a:r>
              <a:rPr lang="en-US" dirty="0" smtClean="0"/>
              <a:t>SETI (perhaps?)</a:t>
            </a:r>
          </a:p>
          <a:p>
            <a:endParaRPr lang="en-US" dirty="0"/>
          </a:p>
        </p:txBody>
      </p:sp>
    </p:spTree>
    <p:extLst>
      <p:ext uri="{BB962C8B-B14F-4D97-AF65-F5344CB8AC3E}">
        <p14:creationId xmlns:p14="http://schemas.microsoft.com/office/powerpoint/2010/main" val="11919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SPHERES Zero Robotics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DARPA’s </a:t>
            </a:r>
            <a:r>
              <a:rPr lang="en-US" dirty="0" err="1" smtClean="0"/>
              <a:t>InSPIRE</a:t>
            </a:r>
            <a:r>
              <a:rPr lang="en-US" dirty="0" smtClean="0"/>
              <a:t> program is using crowdsourcing to develop spaceflight software for small satellites.</a:t>
            </a:r>
          </a:p>
          <a:p>
            <a:r>
              <a:rPr lang="en-US" dirty="0" smtClean="0"/>
              <a:t>Allowing thousands of amateur participants to program using the SPHERES simulator and eventually test their algorithms in the microgravity of the ISS.</a:t>
            </a:r>
          </a:p>
          <a:p>
            <a:r>
              <a:rPr lang="en-US" dirty="0">
                <a:hlinkClick r:id="rId2"/>
              </a:rPr>
              <a:t>http://</a:t>
            </a:r>
            <a:r>
              <a:rPr lang="en-US" dirty="0" smtClean="0">
                <a:hlinkClick r:id="rId2"/>
              </a:rPr>
              <a:t>www.zerorobotics.org/web/zero-robotics/home-public</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140" y="1493491"/>
            <a:ext cx="2407508" cy="16374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039" y="1358083"/>
            <a:ext cx="1830344" cy="19052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509" y="1342162"/>
            <a:ext cx="3441265" cy="1937064"/>
          </a:xfrm>
          <a:prstGeom prst="rect">
            <a:avLst/>
          </a:prstGeom>
        </p:spPr>
      </p:pic>
    </p:spTree>
    <p:extLst>
      <p:ext uri="{BB962C8B-B14F-4D97-AF65-F5344CB8AC3E}">
        <p14:creationId xmlns:p14="http://schemas.microsoft.com/office/powerpoint/2010/main" val="221679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CAPTCHA</a:t>
            </a:r>
            <a:endParaRPr lang="en-US" dirty="0"/>
          </a:p>
        </p:txBody>
      </p:sp>
      <p:sp>
        <p:nvSpPr>
          <p:cNvPr id="3" name="Content Placeholder 2"/>
          <p:cNvSpPr>
            <a:spLocks noGrp="1"/>
          </p:cNvSpPr>
          <p:nvPr>
            <p:ph idx="1"/>
          </p:nvPr>
        </p:nvSpPr>
        <p:spPr/>
        <p:txBody>
          <a:bodyPr/>
          <a:lstStyle/>
          <a:p>
            <a:r>
              <a:rPr lang="en-US" b="1" dirty="0">
                <a:solidFill>
                  <a:srgbClr val="FF0000"/>
                </a:solidFill>
              </a:rPr>
              <a:t>C</a:t>
            </a:r>
            <a:r>
              <a:rPr lang="en-US" dirty="0"/>
              <a:t>ompletely </a:t>
            </a:r>
            <a:r>
              <a:rPr lang="en-US" b="1" dirty="0">
                <a:solidFill>
                  <a:srgbClr val="FF0000"/>
                </a:solidFill>
              </a:rPr>
              <a:t>A</a:t>
            </a:r>
            <a:r>
              <a:rPr lang="en-US" dirty="0"/>
              <a:t>utomated </a:t>
            </a:r>
            <a:r>
              <a:rPr lang="en-US" b="1" dirty="0">
                <a:solidFill>
                  <a:srgbClr val="FF0000"/>
                </a:solidFill>
              </a:rPr>
              <a:t>P</a:t>
            </a:r>
            <a:r>
              <a:rPr lang="en-US" dirty="0"/>
              <a:t>ublic </a:t>
            </a:r>
            <a:r>
              <a:rPr lang="en-US" b="1" dirty="0">
                <a:solidFill>
                  <a:srgbClr val="FF0000"/>
                </a:solidFill>
              </a:rPr>
              <a:t>T</a:t>
            </a:r>
            <a:r>
              <a:rPr lang="en-US" dirty="0"/>
              <a:t>uring </a:t>
            </a:r>
            <a:r>
              <a:rPr lang="en-US" dirty="0" smtClean="0"/>
              <a:t>test </a:t>
            </a:r>
            <a:r>
              <a:rPr lang="en-US" dirty="0"/>
              <a:t>to tell </a:t>
            </a:r>
            <a:r>
              <a:rPr lang="en-US" b="1" dirty="0">
                <a:solidFill>
                  <a:srgbClr val="FF0000"/>
                </a:solidFill>
              </a:rPr>
              <a:t>C</a:t>
            </a:r>
            <a:r>
              <a:rPr lang="en-US" dirty="0"/>
              <a:t>omputers and </a:t>
            </a:r>
            <a:r>
              <a:rPr lang="en-US" b="1" dirty="0">
                <a:solidFill>
                  <a:srgbClr val="FF0000"/>
                </a:solidFill>
              </a:rPr>
              <a:t>H</a:t>
            </a:r>
            <a:r>
              <a:rPr lang="en-US" dirty="0"/>
              <a:t>umans </a:t>
            </a:r>
            <a:r>
              <a:rPr lang="en-US" b="1" dirty="0">
                <a:solidFill>
                  <a:srgbClr val="FF0000"/>
                </a:solidFill>
              </a:rPr>
              <a:t>A</a:t>
            </a:r>
            <a:r>
              <a:rPr lang="en-US" dirty="0"/>
              <a:t>part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456" y="2718399"/>
            <a:ext cx="7709087" cy="35881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586" y="2980731"/>
            <a:ext cx="9396825" cy="2857143"/>
          </a:xfrm>
          <a:prstGeom prst="rect">
            <a:avLst/>
          </a:prstGeom>
        </p:spPr>
      </p:pic>
    </p:spTree>
    <p:extLst>
      <p:ext uri="{BB962C8B-B14F-4D97-AF65-F5344CB8AC3E}">
        <p14:creationId xmlns:p14="http://schemas.microsoft.com/office/powerpoint/2010/main" val="12416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Ethical Considerations</a:t>
            </a:r>
            <a:endParaRPr lang="en-US" dirty="0"/>
          </a:p>
        </p:txBody>
      </p:sp>
      <p:sp>
        <p:nvSpPr>
          <p:cNvPr id="3" name="Content Placeholder 2"/>
          <p:cNvSpPr>
            <a:spLocks noGrp="1"/>
          </p:cNvSpPr>
          <p:nvPr>
            <p:ph idx="1"/>
          </p:nvPr>
        </p:nvSpPr>
        <p:spPr/>
        <p:txBody>
          <a:bodyPr>
            <a:normAutofit fontScale="92500"/>
          </a:bodyPr>
          <a:lstStyle/>
          <a:p>
            <a:r>
              <a:rPr lang="en-US" dirty="0"/>
              <a:t>Internet-based crowdsourcing and research </a:t>
            </a:r>
            <a:r>
              <a:rPr lang="en-US" dirty="0" smtClean="0"/>
              <a:t>ethics: the </a:t>
            </a:r>
            <a:r>
              <a:rPr lang="en-US" dirty="0"/>
              <a:t>case for IRB review (Mark A Graber, Abraham Graber)</a:t>
            </a:r>
            <a:endParaRPr lang="en-US" dirty="0" smtClean="0"/>
          </a:p>
          <a:p>
            <a:r>
              <a:rPr lang="en-US" dirty="0">
                <a:hlinkClick r:id="rId2"/>
              </a:rPr>
              <a:t>http://</a:t>
            </a:r>
            <a:r>
              <a:rPr lang="en-US" dirty="0" smtClean="0">
                <a:hlinkClick r:id="rId2"/>
              </a:rPr>
              <a:t>www.ncbi.nlm.nih.gov/pubmed/23204319</a:t>
            </a:r>
            <a:endParaRPr lang="en-US" dirty="0" smtClean="0"/>
          </a:p>
          <a:p>
            <a:r>
              <a:rPr lang="en-US" dirty="0" smtClean="0"/>
              <a:t>Abstract:</a:t>
            </a:r>
          </a:p>
          <a:p>
            <a:pPr lvl="1"/>
            <a:r>
              <a:rPr lang="en-US" dirty="0"/>
              <a:t>The recent success of </a:t>
            </a:r>
            <a:r>
              <a:rPr lang="en-US" dirty="0" err="1"/>
              <a:t>Foldit</a:t>
            </a:r>
            <a:r>
              <a:rPr lang="en-US" dirty="0"/>
              <a:t> in determining the structure of the Mason-Pfizer monkey virus (M-PMV) retroviral protease is suggestive of the power-solving potential of internet-facilitated game-like crowdsourcing. This research model is highly novel, however, and thus, deserves careful consideration of potential ethical issues. In this paper, we will demonstrate that the crowdsourcing model of research has the potential to cause harm to participants, manipulates the participant into continued participation, and uses participants as experimental subjects. We conclude that protocols relying on this model require institutional review board (IRB) scrutiny</a:t>
            </a:r>
            <a:r>
              <a:rPr lang="en-US" dirty="0" smtClean="0"/>
              <a:t>.</a:t>
            </a:r>
            <a:endParaRPr lang="en-US" dirty="0"/>
          </a:p>
        </p:txBody>
      </p:sp>
    </p:spTree>
    <p:extLst>
      <p:ext uri="{BB962C8B-B14F-4D97-AF65-F5344CB8AC3E}">
        <p14:creationId xmlns:p14="http://schemas.microsoft.com/office/powerpoint/2010/main" val="22461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RE-CAPTCHA</a:t>
            </a:r>
          </a:p>
        </p:txBody>
      </p:sp>
      <p:sp>
        <p:nvSpPr>
          <p:cNvPr id="3" name="Content Placeholder 2"/>
          <p:cNvSpPr>
            <a:spLocks noGrp="1"/>
          </p:cNvSpPr>
          <p:nvPr>
            <p:ph idx="1"/>
          </p:nvPr>
        </p:nvSpPr>
        <p:spPr/>
        <p:txBody>
          <a:bodyPr anchor="ctr">
            <a:normAutofit lnSpcReduction="10000"/>
          </a:bodyPr>
          <a:lstStyle/>
          <a:p>
            <a:endParaRPr lang="en-US" dirty="0"/>
          </a:p>
          <a:p>
            <a:endParaRPr lang="en-US" dirty="0" smtClean="0"/>
          </a:p>
          <a:p>
            <a:r>
              <a:rPr lang="en-US" dirty="0" err="1" smtClean="0"/>
              <a:t>Approx</a:t>
            </a:r>
            <a:r>
              <a:rPr lang="en-US" dirty="0" smtClean="0"/>
              <a:t> </a:t>
            </a:r>
            <a:r>
              <a:rPr lang="en-US" dirty="0"/>
              <a:t>200 million CAPTCHAs typed every day (over 500,000 hours)</a:t>
            </a:r>
          </a:p>
          <a:p>
            <a:r>
              <a:rPr lang="en-US" dirty="0" smtClean="0"/>
              <a:t>Luis </a:t>
            </a:r>
            <a:r>
              <a:rPr lang="en-US" dirty="0"/>
              <a:t>von </a:t>
            </a:r>
            <a:r>
              <a:rPr lang="en-US" dirty="0" err="1" smtClean="0"/>
              <a:t>Ahn</a:t>
            </a:r>
            <a:r>
              <a:rPr lang="en-US" dirty="0" smtClean="0"/>
              <a:t> (Carnegie Mellon)</a:t>
            </a:r>
          </a:p>
          <a:p>
            <a:r>
              <a:rPr lang="en-US" dirty="0">
                <a:hlinkClick r:id="rId2"/>
              </a:rPr>
              <a:t>http://</a:t>
            </a:r>
            <a:r>
              <a:rPr lang="en-US" dirty="0" smtClean="0">
                <a:hlinkClick r:id="rId2"/>
              </a:rPr>
              <a:t>www.ted.com/talks/luis_von_ahn_massive_scale_online_collaboration.html</a:t>
            </a:r>
            <a:endParaRPr lang="en-US" dirty="0" smtClean="0"/>
          </a:p>
          <a:p>
            <a:r>
              <a:rPr lang="en-US" dirty="0" err="1" smtClean="0"/>
              <a:t>Duolingo</a:t>
            </a:r>
            <a:r>
              <a:rPr lang="en-US" dirty="0" smtClean="0"/>
              <a:t> (learn a new language while translating the web)</a:t>
            </a:r>
          </a:p>
          <a:p>
            <a:r>
              <a:rPr lang="en-US" dirty="0" smtClean="0"/>
              <a:t>The ESP game (labeling images with a computer game)</a:t>
            </a:r>
          </a:p>
          <a:p>
            <a:r>
              <a:rPr lang="en-US" dirty="0">
                <a:hlinkClick r:id="rId3"/>
              </a:rPr>
              <a:t>http://www.cs.cmu.edu/~</a:t>
            </a:r>
            <a:r>
              <a:rPr lang="en-US" dirty="0" smtClean="0">
                <a:hlinkClick r:id="rId3"/>
              </a:rPr>
              <a:t>biglou/ESP.pdf</a:t>
            </a:r>
            <a:endParaRPr 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1172672"/>
            <a:ext cx="2381250" cy="1476375"/>
          </a:xfrm>
          <a:prstGeom prst="rect">
            <a:avLst/>
          </a:prstGeom>
        </p:spPr>
      </p:pic>
    </p:spTree>
    <p:extLst>
      <p:ext uri="{BB962C8B-B14F-4D97-AF65-F5344CB8AC3E}">
        <p14:creationId xmlns:p14="http://schemas.microsoft.com/office/powerpoint/2010/main" val="6169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Mechanical Turk</a:t>
            </a:r>
            <a:endParaRPr lang="en-US" dirty="0"/>
          </a:p>
        </p:txBody>
      </p:sp>
      <p:sp>
        <p:nvSpPr>
          <p:cNvPr id="5" name="Content Placeholder 4"/>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You are paid 5 cents to tag 50 images with yellow lines, manholes, drains, bollards and pedestrian crossings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669" y="1556951"/>
            <a:ext cx="6216662" cy="3522350"/>
          </a:xfrm>
          <a:prstGeom prst="rect">
            <a:avLst/>
          </a:prstGeom>
        </p:spPr>
      </p:pic>
    </p:spTree>
    <p:extLst>
      <p:ext uri="{BB962C8B-B14F-4D97-AF65-F5344CB8AC3E}">
        <p14:creationId xmlns:p14="http://schemas.microsoft.com/office/powerpoint/2010/main" val="28939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0" end="10"/>
                                            </p:txEl>
                                          </p:spTgt>
                                        </p:tgtEl>
                                        <p:attrNameLst>
                                          <p:attrName>style.visibility</p:attrName>
                                        </p:attrNameLst>
                                      </p:cBhvr>
                                      <p:to>
                                        <p:strVal val="visible"/>
                                      </p:to>
                                    </p:set>
                                    <p:animEffect transition="in" filter="fade">
                                      <p:cBhvr>
                                        <p:cTn id="1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Training activity recognition systems</a:t>
            </a:r>
          </a:p>
          <a:p>
            <a:r>
              <a:rPr lang="en-US" dirty="0">
                <a:hlinkClick r:id="rId2"/>
              </a:rPr>
              <a:t>http://</a:t>
            </a:r>
            <a:r>
              <a:rPr lang="en-US" dirty="0" smtClean="0">
                <a:hlinkClick r:id="rId2"/>
              </a:rPr>
              <a:t>www-vizwiz.cs.rochester.edu/pubs/pdfs/crowdar_ubicomp.pdf</a:t>
            </a:r>
            <a:endParaRPr lang="en-US" dirty="0" smtClean="0"/>
          </a:p>
          <a:p>
            <a:r>
              <a:rPr lang="en-US" dirty="0" smtClean="0"/>
              <a:t>YouTube Lens: Personality Impressions and Audiovisual Analysis of </a:t>
            </a:r>
            <a:r>
              <a:rPr lang="en-US" dirty="0" err="1" smtClean="0"/>
              <a:t>Vlogs</a:t>
            </a:r>
            <a:endParaRPr lang="en-US" dirty="0" smtClean="0"/>
          </a:p>
          <a:p>
            <a:r>
              <a:rPr lang="en-US" dirty="0">
                <a:hlinkClick r:id="rId3"/>
              </a:rPr>
              <a:t>http://ieeexplore.ieee.org/xpl/login.jsp?tp=&amp;</a:t>
            </a:r>
            <a:r>
              <a:rPr lang="en-US" dirty="0" smtClean="0">
                <a:hlinkClick r:id="rId3"/>
              </a:rPr>
              <a:t>arnumber=6331531&amp;url=http%3A%2F%2Fieeexplore.ieee.org%2Fxpls%2Fabs_all.jsp%3Farnumber%3D6331531</a:t>
            </a:r>
            <a:endParaRPr lang="en-US" dirty="0" smtClean="0"/>
          </a:p>
          <a:p>
            <a:r>
              <a:rPr lang="en-US" dirty="0" smtClean="0"/>
              <a:t>Aiding of quest design in games</a:t>
            </a:r>
          </a:p>
          <a:p>
            <a:r>
              <a:rPr lang="en-US" dirty="0">
                <a:hlinkClick r:id="rId4"/>
              </a:rPr>
              <a:t>http://</a:t>
            </a:r>
            <a:r>
              <a:rPr lang="en-US" dirty="0" smtClean="0">
                <a:hlinkClick r:id="rId4"/>
              </a:rPr>
              <a:t>ieeexplore.ieee.org/xpl/articleDetails.jsp?reload=true&amp;arnumber=6354760&amp;contentType=Conference+Publications</a:t>
            </a:r>
            <a:endParaRPr lang="en-US" dirty="0" smtClean="0"/>
          </a:p>
        </p:txBody>
      </p:sp>
    </p:spTree>
    <p:extLst>
      <p:ext uri="{BB962C8B-B14F-4D97-AF65-F5344CB8AC3E}">
        <p14:creationId xmlns:p14="http://schemas.microsoft.com/office/powerpoint/2010/main" val="37580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Foldit</a:t>
            </a:r>
            <a:r>
              <a:rPr lang="en-US" dirty="0" smtClean="0"/>
              <a:t> is Different</a:t>
            </a:r>
            <a:endParaRPr lang="en-US" dirty="0"/>
          </a:p>
        </p:txBody>
      </p:sp>
      <p:sp>
        <p:nvSpPr>
          <p:cNvPr id="3" name="Content Placeholder 2"/>
          <p:cNvSpPr>
            <a:spLocks noGrp="1"/>
          </p:cNvSpPr>
          <p:nvPr>
            <p:ph idx="1"/>
          </p:nvPr>
        </p:nvSpPr>
        <p:spPr>
          <a:xfrm>
            <a:off x="838200" y="1825625"/>
            <a:ext cx="5060092" cy="4351338"/>
          </a:xfrm>
        </p:spPr>
        <p:txBody>
          <a:bodyPr/>
          <a:lstStyle/>
          <a:p>
            <a:r>
              <a:rPr lang="en-US" dirty="0" smtClean="0"/>
              <a:t>The first </a:t>
            </a:r>
            <a:r>
              <a:rPr lang="en-US" dirty="0" err="1" smtClean="0"/>
              <a:t>crowdsourced</a:t>
            </a:r>
            <a:r>
              <a:rPr lang="en-US" dirty="0" smtClean="0"/>
              <a:t> attempt </a:t>
            </a:r>
            <a:r>
              <a:rPr lang="en-US" dirty="0"/>
              <a:t>to develop algorithms to solve </a:t>
            </a:r>
            <a:r>
              <a:rPr lang="en-US" dirty="0" smtClean="0"/>
              <a:t>a complex </a:t>
            </a:r>
            <a:r>
              <a:rPr lang="en-US" dirty="0"/>
              <a:t>scientific </a:t>
            </a:r>
            <a:r>
              <a:rPr lang="en-US" dirty="0" smtClean="0"/>
              <a:t>problem</a:t>
            </a:r>
            <a:endParaRPr lang="en-US" dirty="0"/>
          </a:p>
          <a:p>
            <a:r>
              <a:rPr lang="en-US" dirty="0"/>
              <a:t>It uses ‘game design’ techniques that leverage people’s natural desire for competition, achievement, status, self-expression, altruism and </a:t>
            </a:r>
            <a:r>
              <a:rPr lang="en-US" dirty="0" smtClean="0"/>
              <a:t>closure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864" y="1947987"/>
            <a:ext cx="5341936" cy="4106613"/>
          </a:xfrm>
          <a:prstGeom prst="rect">
            <a:avLst/>
          </a:prstGeom>
        </p:spPr>
      </p:pic>
    </p:spTree>
    <p:extLst>
      <p:ext uri="{BB962C8B-B14F-4D97-AF65-F5344CB8AC3E}">
        <p14:creationId xmlns:p14="http://schemas.microsoft.com/office/powerpoint/2010/main" val="192108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73304" y="451364"/>
            <a:ext cx="9727010" cy="1600210"/>
          </a:xfrm>
        </p:spPr>
        <p:txBody>
          <a:bodyPr anchor="t">
            <a:normAutofit/>
          </a:bodyPr>
          <a:lstStyle/>
          <a:p>
            <a:r>
              <a:rPr lang="en-US" altLang="zh-CN" sz="4400" dirty="0"/>
              <a:t>Predicting protein structures with a </a:t>
            </a:r>
            <a:r>
              <a:rPr lang="en-US" altLang="zh-CN" sz="4400" dirty="0" smtClean="0"/>
              <a:t>multiplayer online </a:t>
            </a:r>
            <a:r>
              <a:rPr lang="en-US" altLang="zh-CN" sz="4400" dirty="0"/>
              <a:t>game</a:t>
            </a:r>
            <a:endParaRPr lang="zh-CN" altLang="en-US" sz="4400" dirty="0"/>
          </a:p>
        </p:txBody>
      </p:sp>
      <p:sp>
        <p:nvSpPr>
          <p:cNvPr id="3" name="副标题 2"/>
          <p:cNvSpPr>
            <a:spLocks noGrp="1"/>
          </p:cNvSpPr>
          <p:nvPr>
            <p:ph type="subTitle" idx="1"/>
          </p:nvPr>
        </p:nvSpPr>
        <p:spPr>
          <a:xfrm>
            <a:off x="3035550" y="2179715"/>
            <a:ext cx="6400800" cy="1752600"/>
          </a:xfrm>
        </p:spPr>
        <p:txBody>
          <a:bodyPr>
            <a:normAutofit/>
          </a:bodyPr>
          <a:lstStyle/>
          <a:p>
            <a:r>
              <a:rPr lang="en-US" altLang="zh-CN" dirty="0">
                <a:latin typeface="+mj-lt"/>
                <a:ea typeface="+mj-ea"/>
                <a:cs typeface="+mj-cs"/>
              </a:rPr>
              <a:t>5 August, 2010. Nature</a:t>
            </a:r>
            <a:endParaRPr lang="zh-CN" altLang="en-US" dirty="0">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748242" y="2802535"/>
            <a:ext cx="4577134" cy="3519493"/>
          </a:xfrm>
          <a:prstGeom prst="rect">
            <a:avLst/>
          </a:prstGeom>
          <a:noFill/>
          <a:ln w="9525">
            <a:noFill/>
            <a:miter lim="800000"/>
            <a:headEnd/>
            <a:tailEnd/>
          </a:ln>
        </p:spPr>
      </p:pic>
    </p:spTree>
    <p:extLst>
      <p:ext uri="{BB962C8B-B14F-4D97-AF65-F5344CB8AC3E}">
        <p14:creationId xmlns:p14="http://schemas.microsoft.com/office/powerpoint/2010/main" val="81009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521835" y="1071547"/>
            <a:ext cx="9144000" cy="2500330"/>
          </a:xfrm>
          <a:prstGeom prst="rect">
            <a:avLst/>
          </a:prstGeom>
        </p:spPr>
        <p:txBody>
          <a:bodyPr vert="horz" lIns="91440" tIns="45720" rIns="91440" bIns="45720" rtlCol="0" anchor="ctr">
            <a:normAutofit fontScale="40000" lnSpcReduction="20000"/>
          </a:bodyPr>
          <a:lstStyle/>
          <a:p>
            <a:pPr marL="857250" indent="-857250">
              <a:spcBef>
                <a:spcPct val="0"/>
              </a:spcBef>
              <a:buFont typeface="Arial" panose="020B0604020202020204" pitchFamily="34" charset="0"/>
              <a:buChar char="•"/>
              <a:defRPr/>
            </a:pPr>
            <a:r>
              <a:rPr lang="en-US" altLang="zh-CN" sz="7000" dirty="0" smtClean="0">
                <a:ea typeface="+mj-ea"/>
                <a:cs typeface="+mj-cs"/>
              </a:rPr>
              <a:t>Protein </a:t>
            </a:r>
            <a:r>
              <a:rPr lang="en-US" altLang="zh-CN" sz="7000" dirty="0">
                <a:ea typeface="+mj-ea"/>
                <a:cs typeface="+mj-cs"/>
              </a:rPr>
              <a:t>folding is the process by which a protein structure assumes its functional shape or conformation</a:t>
            </a:r>
          </a:p>
          <a:p>
            <a:pPr marL="857250" indent="-857250">
              <a:spcBef>
                <a:spcPct val="0"/>
              </a:spcBef>
              <a:buFont typeface="Arial" panose="020B0604020202020204" pitchFamily="34" charset="0"/>
              <a:buChar char="•"/>
              <a:defRPr/>
            </a:pPr>
            <a:endParaRPr lang="en-US" altLang="zh-CN" sz="7000" dirty="0" smtClean="0">
              <a:ea typeface="+mj-ea"/>
              <a:cs typeface="+mj-cs"/>
            </a:endParaRPr>
          </a:p>
          <a:p>
            <a:pPr marL="857250" indent="-857250">
              <a:spcBef>
                <a:spcPct val="0"/>
              </a:spcBef>
              <a:buFont typeface="Arial" panose="020B0604020202020204" pitchFamily="34" charset="0"/>
              <a:buChar char="•"/>
              <a:defRPr/>
            </a:pPr>
            <a:r>
              <a:rPr lang="en-US" altLang="zh-CN" sz="7000" dirty="0" smtClean="0">
                <a:ea typeface="+mj-ea"/>
                <a:cs typeface="+mj-cs"/>
              </a:rPr>
              <a:t>Amino Acid -&gt; Peptide -&gt; Secondary </a:t>
            </a:r>
            <a:r>
              <a:rPr lang="en-US" altLang="zh-CN" sz="7000" dirty="0">
                <a:ea typeface="+mj-ea"/>
                <a:cs typeface="+mj-cs"/>
              </a:rPr>
              <a:t>Structure (Alpha helix or Beta sheet</a:t>
            </a:r>
            <a:r>
              <a:rPr lang="en-US" altLang="zh-CN" sz="7000" dirty="0" smtClean="0">
                <a:ea typeface="+mj-ea"/>
                <a:cs typeface="+mj-cs"/>
              </a:rPr>
              <a:t>) -&gt; Tertiary </a:t>
            </a:r>
            <a:r>
              <a:rPr lang="en-US" altLang="zh-CN" sz="7000" dirty="0">
                <a:ea typeface="+mj-ea"/>
                <a:cs typeface="+mj-cs"/>
              </a:rPr>
              <a:t>Structure(Protein Domain</a:t>
            </a:r>
            <a:r>
              <a:rPr lang="en-US" altLang="zh-CN" sz="7000" dirty="0" smtClean="0">
                <a:ea typeface="+mj-ea"/>
                <a:cs typeface="+mj-cs"/>
              </a:rPr>
              <a:t>) -&gt; Quaternary Structure</a:t>
            </a:r>
            <a:endParaRPr lang="en-US" altLang="zh-CN" sz="7000" dirty="0">
              <a:ea typeface="+mj-ea"/>
              <a:cs typeface="+mj-cs"/>
            </a:endParaRPr>
          </a:p>
        </p:txBody>
      </p:sp>
      <p:pic>
        <p:nvPicPr>
          <p:cNvPr id="7" name="Picture 3"/>
          <p:cNvPicPr>
            <a:picLocks noChangeAspect="1" noChangeArrowheads="1"/>
          </p:cNvPicPr>
          <p:nvPr/>
        </p:nvPicPr>
        <p:blipFill>
          <a:blip r:embed="rId2" cstate="print"/>
          <a:srcRect/>
          <a:stretch>
            <a:fillRect/>
          </a:stretch>
        </p:blipFill>
        <p:spPr bwMode="auto">
          <a:xfrm>
            <a:off x="2024034" y="3929066"/>
            <a:ext cx="4069801" cy="17859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238876" y="3571877"/>
            <a:ext cx="4000528" cy="2966091"/>
          </a:xfrm>
          <a:prstGeom prst="rect">
            <a:avLst/>
          </a:prstGeom>
          <a:noFill/>
          <a:ln w="9525">
            <a:noFill/>
            <a:miter lim="800000"/>
            <a:headEnd/>
            <a:tailEnd/>
          </a:ln>
        </p:spPr>
      </p:pic>
      <p:sp>
        <p:nvSpPr>
          <p:cNvPr id="2" name="TextBox 1"/>
          <p:cNvSpPr txBox="1"/>
          <p:nvPr/>
        </p:nvSpPr>
        <p:spPr>
          <a:xfrm>
            <a:off x="2897554" y="159229"/>
            <a:ext cx="6392562" cy="769441"/>
          </a:xfrm>
          <a:prstGeom prst="rect">
            <a:avLst/>
          </a:prstGeom>
          <a:noFill/>
        </p:spPr>
        <p:txBody>
          <a:bodyPr wrap="square" rtlCol="0">
            <a:spAutoFit/>
          </a:bodyPr>
          <a:lstStyle/>
          <a:p>
            <a:pPr algn="ctr"/>
            <a:r>
              <a:rPr lang="en-US" altLang="zh-CN" sz="4400" dirty="0">
                <a:latin typeface="+mj-lt"/>
              </a:rPr>
              <a:t>Protein Folding</a:t>
            </a:r>
            <a:endParaRPr lang="en-US" sz="4400" dirty="0">
              <a:latin typeface="+mj-lt"/>
            </a:endParaRPr>
          </a:p>
        </p:txBody>
      </p:sp>
    </p:spTree>
    <p:extLst>
      <p:ext uri="{BB962C8B-B14F-4D97-AF65-F5344CB8AC3E}">
        <p14:creationId xmlns:p14="http://schemas.microsoft.com/office/powerpoint/2010/main" val="218127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6329</TotalTime>
  <Words>1578</Words>
  <Application>Microsoft Office PowerPoint</Application>
  <PresentationFormat>Widescreen</PresentationFormat>
  <Paragraphs>176</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宋体</vt:lpstr>
      <vt:lpstr>Arial</vt:lpstr>
      <vt:lpstr>Calibri</vt:lpstr>
      <vt:lpstr>Calibri Light</vt:lpstr>
      <vt:lpstr>Courier New</vt:lpstr>
      <vt:lpstr>Office Theme</vt:lpstr>
      <vt:lpstr>Human Computation / Foldit</vt:lpstr>
      <vt:lpstr>What is Human Computation?</vt:lpstr>
      <vt:lpstr>CAPTCHA</vt:lpstr>
      <vt:lpstr>RE-CAPTCHA</vt:lpstr>
      <vt:lpstr>Mechanical Turk</vt:lpstr>
      <vt:lpstr>Other Examples</vt:lpstr>
      <vt:lpstr>Foldit is Different</vt:lpstr>
      <vt:lpstr>Predicting protein structures with a multiplayer online game</vt:lpstr>
      <vt:lpstr>PowerPoint Presentation</vt:lpstr>
      <vt:lpstr>PowerPoint Presentation</vt:lpstr>
      <vt:lpstr>Why Crowd-Source Protein Folding Computation?</vt:lpstr>
      <vt:lpstr>Rosetta uses a combination of stochastic and deterministic algorithms</vt:lpstr>
      <vt:lpstr>Foldit</vt:lpstr>
      <vt:lpstr>Foldit</vt:lpstr>
      <vt:lpstr>History of Foldit</vt:lpstr>
      <vt:lpstr>PowerPoint Presentation</vt:lpstr>
      <vt:lpstr>PowerPoint Presentation</vt:lpstr>
      <vt:lpstr>Advantages</vt:lpstr>
      <vt:lpstr>Recipes</vt:lpstr>
      <vt:lpstr>Recipe Frequency</vt:lpstr>
      <vt:lpstr>Recipe Evolution</vt:lpstr>
      <vt:lpstr>List of Recipe Types and Tools</vt:lpstr>
      <vt:lpstr>Recipe Types</vt:lpstr>
      <vt:lpstr>Recipe Types (cont.)</vt:lpstr>
      <vt:lpstr>Frequency of Recipe Types</vt:lpstr>
      <vt:lpstr>Performance Comparison</vt:lpstr>
      <vt:lpstr>Blue Fuse vs. Fast Relax</vt:lpstr>
      <vt:lpstr>So Where is All This Going?</vt:lpstr>
      <vt:lpstr>SPHERES Zero Robotics</vt:lpstr>
      <vt:lpstr>Ethical Considerations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Directions for FoldIt</dc:title>
  <dc:creator>Windows User</dc:creator>
  <cp:lastModifiedBy>Windows User</cp:lastModifiedBy>
  <cp:revision>59</cp:revision>
  <dcterms:created xsi:type="dcterms:W3CDTF">2013-02-28T02:51:11Z</dcterms:created>
  <dcterms:modified xsi:type="dcterms:W3CDTF">2013-03-06T21:48:46Z</dcterms:modified>
</cp:coreProperties>
</file>